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56" r:id="rId2"/>
    <p:sldId id="257" r:id="rId3"/>
    <p:sldId id="258" r:id="rId4"/>
    <p:sldId id="260" r:id="rId5"/>
    <p:sldId id="261" r:id="rId6"/>
    <p:sldId id="268" r:id="rId7"/>
    <p:sldId id="262" r:id="rId8"/>
    <p:sldId id="270" r:id="rId9"/>
    <p:sldId id="271" r:id="rId10"/>
    <p:sldId id="259" r:id="rId11"/>
    <p:sldId id="263" r:id="rId12"/>
    <p:sldId id="264" r:id="rId13"/>
    <p:sldId id="265" r:id="rId14"/>
    <p:sldId id="267" r:id="rId15"/>
    <p:sldId id="274" r:id="rId16"/>
    <p:sldId id="275" r:id="rId17"/>
    <p:sldId id="276" r:id="rId18"/>
    <p:sldId id="269" r:id="rId19"/>
    <p:sldId id="277" r:id="rId20"/>
    <p:sldId id="266" r:id="rId21"/>
    <p:sldId id="278" r:id="rId22"/>
    <p:sldId id="279" r:id="rId23"/>
    <p:sldId id="280" r:id="rId24"/>
    <p:sldId id="281" r:id="rId25"/>
    <p:sldId id="282" r:id="rId26"/>
    <p:sldId id="285" r:id="rId27"/>
  </p:sldIdLst>
  <p:sldSz cx="9144000" cy="6858000" type="screen4x3"/>
  <p:notesSz cx="6797675" cy="9926638"/>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a-ES"/>
          </a:p>
        </p:txBody>
      </p:sp>
      <p:sp>
        <p:nvSpPr>
          <p:cNvPr id="3" name="2 Marcador de fecha"/>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9220B476-CE87-4331-931F-39DB3C2BD37A}" type="datetimeFigureOut">
              <a:rPr lang="ca-ES" smtClean="0"/>
              <a:t>19/7/2017</a:t>
            </a:fld>
            <a:endParaRPr lang="ca-ES"/>
          </a:p>
        </p:txBody>
      </p:sp>
      <p:sp>
        <p:nvSpPr>
          <p:cNvPr id="4" name="3 Marcador de pie de página"/>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a-ES"/>
          </a:p>
        </p:txBody>
      </p:sp>
      <p:sp>
        <p:nvSpPr>
          <p:cNvPr id="5" name="4 Marcador de número de diapositiva"/>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27B953F-2011-4343-8D13-C5209658535D}" type="slidenum">
              <a:rPr lang="ca-ES" smtClean="0"/>
              <a:t>‹Nº›</a:t>
            </a:fld>
            <a:endParaRPr lang="ca-ES"/>
          </a:p>
        </p:txBody>
      </p:sp>
    </p:spTree>
    <p:extLst>
      <p:ext uri="{BB962C8B-B14F-4D97-AF65-F5344CB8AC3E}">
        <p14:creationId xmlns:p14="http://schemas.microsoft.com/office/powerpoint/2010/main" val="37819577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a-ES"/>
          </a:p>
        </p:txBody>
      </p:sp>
      <p:sp>
        <p:nvSpPr>
          <p:cNvPr id="3" name="2 Marcador de fecha"/>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F48DC70A-3396-45AF-BC4F-3E224C16C952}" type="datetimeFigureOut">
              <a:rPr lang="ca-ES" smtClean="0"/>
              <a:t>19/7/2017</a:t>
            </a:fld>
            <a:endParaRPr lang="ca-ES"/>
          </a:p>
        </p:txBody>
      </p:sp>
      <p:sp>
        <p:nvSpPr>
          <p:cNvPr id="4" name="3 Marcador de imagen de diapositiva"/>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a-ES"/>
          </a:p>
        </p:txBody>
      </p:sp>
      <p:sp>
        <p:nvSpPr>
          <p:cNvPr id="5" name="4 Marcador de notas"/>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6" name="5 Marcador de pie de página"/>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a-ES"/>
          </a:p>
        </p:txBody>
      </p:sp>
      <p:sp>
        <p:nvSpPr>
          <p:cNvPr id="7" name="6 Marcador de número de diapositiva"/>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E9A6898-044C-49D6-96AD-4152BA2E8506}" type="slidenum">
              <a:rPr lang="ca-ES" smtClean="0"/>
              <a:t>‹Nº›</a:t>
            </a:fld>
            <a:endParaRPr lang="ca-ES"/>
          </a:p>
        </p:txBody>
      </p:sp>
    </p:spTree>
    <p:extLst>
      <p:ext uri="{BB962C8B-B14F-4D97-AF65-F5344CB8AC3E}">
        <p14:creationId xmlns:p14="http://schemas.microsoft.com/office/powerpoint/2010/main" val="2815428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ca-ES" dirty="0"/>
          </a:p>
        </p:txBody>
      </p:sp>
      <p:sp>
        <p:nvSpPr>
          <p:cNvPr id="4" name="3 Marcador de número de diapositiva"/>
          <p:cNvSpPr>
            <a:spLocks noGrp="1"/>
          </p:cNvSpPr>
          <p:nvPr>
            <p:ph type="sldNum" sz="quarter" idx="10"/>
          </p:nvPr>
        </p:nvSpPr>
        <p:spPr/>
        <p:txBody>
          <a:bodyPr/>
          <a:lstStyle/>
          <a:p>
            <a:fld id="{2E9A6898-044C-49D6-96AD-4152BA2E8506}" type="slidenum">
              <a:rPr lang="ca-ES" smtClean="0"/>
              <a:t>24</a:t>
            </a:fld>
            <a:endParaRPr lang="ca-ES"/>
          </a:p>
        </p:txBody>
      </p:sp>
    </p:spTree>
    <p:extLst>
      <p:ext uri="{BB962C8B-B14F-4D97-AF65-F5344CB8AC3E}">
        <p14:creationId xmlns:p14="http://schemas.microsoft.com/office/powerpoint/2010/main" val="3928944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ca-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ca-ES"/>
          </a:p>
        </p:txBody>
      </p:sp>
      <p:sp>
        <p:nvSpPr>
          <p:cNvPr id="4" name="3 Marcador de fecha"/>
          <p:cNvSpPr>
            <a:spLocks noGrp="1"/>
          </p:cNvSpPr>
          <p:nvPr>
            <p:ph type="dt" sz="half" idx="10"/>
          </p:nvPr>
        </p:nvSpPr>
        <p:spPr/>
        <p:txBody>
          <a:bodyPr/>
          <a:lstStyle/>
          <a:p>
            <a:fld id="{89296090-48DC-42EA-BB04-50884EC9863C}" type="datetimeFigureOut">
              <a:rPr lang="ca-ES" smtClean="0"/>
              <a:t>19/7/2017</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21D202D9-49FF-4D52-BD10-84C19D40ED65}" type="slidenum">
              <a:rPr lang="ca-ES" smtClean="0"/>
              <a:t>‹Nº›</a:t>
            </a:fld>
            <a:endParaRPr lang="ca-ES"/>
          </a:p>
        </p:txBody>
      </p:sp>
    </p:spTree>
    <p:extLst>
      <p:ext uri="{BB962C8B-B14F-4D97-AF65-F5344CB8AC3E}">
        <p14:creationId xmlns:p14="http://schemas.microsoft.com/office/powerpoint/2010/main" val="219880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89296090-48DC-42EA-BB04-50884EC9863C}" type="datetimeFigureOut">
              <a:rPr lang="ca-ES" smtClean="0"/>
              <a:t>19/7/2017</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21D202D9-49FF-4D52-BD10-84C19D40ED65}" type="slidenum">
              <a:rPr lang="ca-ES" smtClean="0"/>
              <a:t>‹Nº›</a:t>
            </a:fld>
            <a:endParaRPr lang="ca-ES"/>
          </a:p>
        </p:txBody>
      </p:sp>
    </p:spTree>
    <p:extLst>
      <p:ext uri="{BB962C8B-B14F-4D97-AF65-F5344CB8AC3E}">
        <p14:creationId xmlns:p14="http://schemas.microsoft.com/office/powerpoint/2010/main" val="412024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ca-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89296090-48DC-42EA-BB04-50884EC9863C}" type="datetimeFigureOut">
              <a:rPr lang="ca-ES" smtClean="0"/>
              <a:t>19/7/2017</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21D202D9-49FF-4D52-BD10-84C19D40ED65}" type="slidenum">
              <a:rPr lang="ca-ES" smtClean="0"/>
              <a:t>‹Nº›</a:t>
            </a:fld>
            <a:endParaRPr lang="ca-ES"/>
          </a:p>
        </p:txBody>
      </p:sp>
    </p:spTree>
    <p:extLst>
      <p:ext uri="{BB962C8B-B14F-4D97-AF65-F5344CB8AC3E}">
        <p14:creationId xmlns:p14="http://schemas.microsoft.com/office/powerpoint/2010/main" val="32306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10"/>
          </p:nvPr>
        </p:nvSpPr>
        <p:spPr/>
        <p:txBody>
          <a:bodyPr/>
          <a:lstStyle/>
          <a:p>
            <a:fld id="{89296090-48DC-42EA-BB04-50884EC9863C}" type="datetimeFigureOut">
              <a:rPr lang="ca-ES" smtClean="0"/>
              <a:t>19/7/2017</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21D202D9-49FF-4D52-BD10-84C19D40ED65}" type="slidenum">
              <a:rPr lang="ca-ES" smtClean="0"/>
              <a:t>‹Nº›</a:t>
            </a:fld>
            <a:endParaRPr lang="ca-ES"/>
          </a:p>
        </p:txBody>
      </p:sp>
    </p:spTree>
    <p:extLst>
      <p:ext uri="{BB962C8B-B14F-4D97-AF65-F5344CB8AC3E}">
        <p14:creationId xmlns:p14="http://schemas.microsoft.com/office/powerpoint/2010/main" val="669314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9296090-48DC-42EA-BB04-50884EC9863C}" type="datetimeFigureOut">
              <a:rPr lang="ca-ES" smtClean="0"/>
              <a:t>19/7/2017</a:t>
            </a:fld>
            <a:endParaRPr lang="ca-ES"/>
          </a:p>
        </p:txBody>
      </p:sp>
      <p:sp>
        <p:nvSpPr>
          <p:cNvPr id="5" name="4 Marcador de pie de página"/>
          <p:cNvSpPr>
            <a:spLocks noGrp="1"/>
          </p:cNvSpPr>
          <p:nvPr>
            <p:ph type="ftr" sz="quarter" idx="11"/>
          </p:nvPr>
        </p:nvSpPr>
        <p:spPr/>
        <p:txBody>
          <a:bodyPr/>
          <a:lstStyle/>
          <a:p>
            <a:endParaRPr lang="ca-ES"/>
          </a:p>
        </p:txBody>
      </p:sp>
      <p:sp>
        <p:nvSpPr>
          <p:cNvPr id="6" name="5 Marcador de número de diapositiva"/>
          <p:cNvSpPr>
            <a:spLocks noGrp="1"/>
          </p:cNvSpPr>
          <p:nvPr>
            <p:ph type="sldNum" sz="quarter" idx="12"/>
          </p:nvPr>
        </p:nvSpPr>
        <p:spPr/>
        <p:txBody>
          <a:bodyPr/>
          <a:lstStyle/>
          <a:p>
            <a:fld id="{21D202D9-49FF-4D52-BD10-84C19D40ED65}" type="slidenum">
              <a:rPr lang="ca-ES" smtClean="0"/>
              <a:t>‹Nº›</a:t>
            </a:fld>
            <a:endParaRPr lang="ca-ES"/>
          </a:p>
        </p:txBody>
      </p:sp>
    </p:spTree>
    <p:extLst>
      <p:ext uri="{BB962C8B-B14F-4D97-AF65-F5344CB8AC3E}">
        <p14:creationId xmlns:p14="http://schemas.microsoft.com/office/powerpoint/2010/main" val="9478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fecha"/>
          <p:cNvSpPr>
            <a:spLocks noGrp="1"/>
          </p:cNvSpPr>
          <p:nvPr>
            <p:ph type="dt" sz="half" idx="10"/>
          </p:nvPr>
        </p:nvSpPr>
        <p:spPr/>
        <p:txBody>
          <a:bodyPr/>
          <a:lstStyle/>
          <a:p>
            <a:fld id="{89296090-48DC-42EA-BB04-50884EC9863C}" type="datetimeFigureOut">
              <a:rPr lang="ca-ES" smtClean="0"/>
              <a:t>19/7/2017</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21D202D9-49FF-4D52-BD10-84C19D40ED65}" type="slidenum">
              <a:rPr lang="ca-ES" smtClean="0"/>
              <a:t>‹Nº›</a:t>
            </a:fld>
            <a:endParaRPr lang="ca-ES"/>
          </a:p>
        </p:txBody>
      </p:sp>
    </p:spTree>
    <p:extLst>
      <p:ext uri="{BB962C8B-B14F-4D97-AF65-F5344CB8AC3E}">
        <p14:creationId xmlns:p14="http://schemas.microsoft.com/office/powerpoint/2010/main" val="3320020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7" name="6 Marcador de fecha"/>
          <p:cNvSpPr>
            <a:spLocks noGrp="1"/>
          </p:cNvSpPr>
          <p:nvPr>
            <p:ph type="dt" sz="half" idx="10"/>
          </p:nvPr>
        </p:nvSpPr>
        <p:spPr/>
        <p:txBody>
          <a:bodyPr/>
          <a:lstStyle/>
          <a:p>
            <a:fld id="{89296090-48DC-42EA-BB04-50884EC9863C}" type="datetimeFigureOut">
              <a:rPr lang="ca-ES" smtClean="0"/>
              <a:t>19/7/2017</a:t>
            </a:fld>
            <a:endParaRPr lang="ca-ES"/>
          </a:p>
        </p:txBody>
      </p:sp>
      <p:sp>
        <p:nvSpPr>
          <p:cNvPr id="8" name="7 Marcador de pie de página"/>
          <p:cNvSpPr>
            <a:spLocks noGrp="1"/>
          </p:cNvSpPr>
          <p:nvPr>
            <p:ph type="ftr" sz="quarter" idx="11"/>
          </p:nvPr>
        </p:nvSpPr>
        <p:spPr/>
        <p:txBody>
          <a:bodyPr/>
          <a:lstStyle/>
          <a:p>
            <a:endParaRPr lang="ca-ES"/>
          </a:p>
        </p:txBody>
      </p:sp>
      <p:sp>
        <p:nvSpPr>
          <p:cNvPr id="9" name="8 Marcador de número de diapositiva"/>
          <p:cNvSpPr>
            <a:spLocks noGrp="1"/>
          </p:cNvSpPr>
          <p:nvPr>
            <p:ph type="sldNum" sz="quarter" idx="12"/>
          </p:nvPr>
        </p:nvSpPr>
        <p:spPr/>
        <p:txBody>
          <a:bodyPr/>
          <a:lstStyle/>
          <a:p>
            <a:fld id="{21D202D9-49FF-4D52-BD10-84C19D40ED65}" type="slidenum">
              <a:rPr lang="ca-ES" smtClean="0"/>
              <a:t>‹Nº›</a:t>
            </a:fld>
            <a:endParaRPr lang="ca-ES"/>
          </a:p>
        </p:txBody>
      </p:sp>
    </p:spTree>
    <p:extLst>
      <p:ext uri="{BB962C8B-B14F-4D97-AF65-F5344CB8AC3E}">
        <p14:creationId xmlns:p14="http://schemas.microsoft.com/office/powerpoint/2010/main" val="241131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ca-ES"/>
          </a:p>
        </p:txBody>
      </p:sp>
      <p:sp>
        <p:nvSpPr>
          <p:cNvPr id="3" name="2 Marcador de fecha"/>
          <p:cNvSpPr>
            <a:spLocks noGrp="1"/>
          </p:cNvSpPr>
          <p:nvPr>
            <p:ph type="dt" sz="half" idx="10"/>
          </p:nvPr>
        </p:nvSpPr>
        <p:spPr/>
        <p:txBody>
          <a:bodyPr/>
          <a:lstStyle/>
          <a:p>
            <a:fld id="{89296090-48DC-42EA-BB04-50884EC9863C}" type="datetimeFigureOut">
              <a:rPr lang="ca-ES" smtClean="0"/>
              <a:t>19/7/2017</a:t>
            </a:fld>
            <a:endParaRPr lang="ca-ES"/>
          </a:p>
        </p:txBody>
      </p:sp>
      <p:sp>
        <p:nvSpPr>
          <p:cNvPr id="4" name="3 Marcador de pie de página"/>
          <p:cNvSpPr>
            <a:spLocks noGrp="1"/>
          </p:cNvSpPr>
          <p:nvPr>
            <p:ph type="ftr" sz="quarter" idx="11"/>
          </p:nvPr>
        </p:nvSpPr>
        <p:spPr/>
        <p:txBody>
          <a:bodyPr/>
          <a:lstStyle/>
          <a:p>
            <a:endParaRPr lang="ca-ES"/>
          </a:p>
        </p:txBody>
      </p:sp>
      <p:sp>
        <p:nvSpPr>
          <p:cNvPr id="5" name="4 Marcador de número de diapositiva"/>
          <p:cNvSpPr>
            <a:spLocks noGrp="1"/>
          </p:cNvSpPr>
          <p:nvPr>
            <p:ph type="sldNum" sz="quarter" idx="12"/>
          </p:nvPr>
        </p:nvSpPr>
        <p:spPr/>
        <p:txBody>
          <a:bodyPr/>
          <a:lstStyle/>
          <a:p>
            <a:fld id="{21D202D9-49FF-4D52-BD10-84C19D40ED65}" type="slidenum">
              <a:rPr lang="ca-ES" smtClean="0"/>
              <a:t>‹Nº›</a:t>
            </a:fld>
            <a:endParaRPr lang="ca-ES"/>
          </a:p>
        </p:txBody>
      </p:sp>
    </p:spTree>
    <p:extLst>
      <p:ext uri="{BB962C8B-B14F-4D97-AF65-F5344CB8AC3E}">
        <p14:creationId xmlns:p14="http://schemas.microsoft.com/office/powerpoint/2010/main" val="850871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9296090-48DC-42EA-BB04-50884EC9863C}" type="datetimeFigureOut">
              <a:rPr lang="ca-ES" smtClean="0"/>
              <a:t>19/7/2017</a:t>
            </a:fld>
            <a:endParaRPr lang="ca-ES"/>
          </a:p>
        </p:txBody>
      </p:sp>
      <p:sp>
        <p:nvSpPr>
          <p:cNvPr id="3" name="2 Marcador de pie de página"/>
          <p:cNvSpPr>
            <a:spLocks noGrp="1"/>
          </p:cNvSpPr>
          <p:nvPr>
            <p:ph type="ftr" sz="quarter" idx="11"/>
          </p:nvPr>
        </p:nvSpPr>
        <p:spPr/>
        <p:txBody>
          <a:bodyPr/>
          <a:lstStyle/>
          <a:p>
            <a:endParaRPr lang="ca-ES"/>
          </a:p>
        </p:txBody>
      </p:sp>
      <p:sp>
        <p:nvSpPr>
          <p:cNvPr id="4" name="3 Marcador de número de diapositiva"/>
          <p:cNvSpPr>
            <a:spLocks noGrp="1"/>
          </p:cNvSpPr>
          <p:nvPr>
            <p:ph type="sldNum" sz="quarter" idx="12"/>
          </p:nvPr>
        </p:nvSpPr>
        <p:spPr/>
        <p:txBody>
          <a:bodyPr/>
          <a:lstStyle/>
          <a:p>
            <a:fld id="{21D202D9-49FF-4D52-BD10-84C19D40ED65}" type="slidenum">
              <a:rPr lang="ca-ES" smtClean="0"/>
              <a:t>‹Nº›</a:t>
            </a:fld>
            <a:endParaRPr lang="ca-ES"/>
          </a:p>
        </p:txBody>
      </p:sp>
    </p:spTree>
    <p:extLst>
      <p:ext uri="{BB962C8B-B14F-4D97-AF65-F5344CB8AC3E}">
        <p14:creationId xmlns:p14="http://schemas.microsoft.com/office/powerpoint/2010/main" val="4125000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ca-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296090-48DC-42EA-BB04-50884EC9863C}" type="datetimeFigureOut">
              <a:rPr lang="ca-ES" smtClean="0"/>
              <a:t>19/7/2017</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21D202D9-49FF-4D52-BD10-84C19D40ED65}" type="slidenum">
              <a:rPr lang="ca-ES" smtClean="0"/>
              <a:t>‹Nº›</a:t>
            </a:fld>
            <a:endParaRPr lang="ca-ES"/>
          </a:p>
        </p:txBody>
      </p:sp>
    </p:spTree>
    <p:extLst>
      <p:ext uri="{BB962C8B-B14F-4D97-AF65-F5344CB8AC3E}">
        <p14:creationId xmlns:p14="http://schemas.microsoft.com/office/powerpoint/2010/main" val="106666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ca-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9296090-48DC-42EA-BB04-50884EC9863C}" type="datetimeFigureOut">
              <a:rPr lang="ca-ES" smtClean="0"/>
              <a:t>19/7/2017</a:t>
            </a:fld>
            <a:endParaRPr lang="ca-ES"/>
          </a:p>
        </p:txBody>
      </p:sp>
      <p:sp>
        <p:nvSpPr>
          <p:cNvPr id="6" name="5 Marcador de pie de página"/>
          <p:cNvSpPr>
            <a:spLocks noGrp="1"/>
          </p:cNvSpPr>
          <p:nvPr>
            <p:ph type="ftr" sz="quarter" idx="11"/>
          </p:nvPr>
        </p:nvSpPr>
        <p:spPr/>
        <p:txBody>
          <a:bodyPr/>
          <a:lstStyle/>
          <a:p>
            <a:endParaRPr lang="ca-ES"/>
          </a:p>
        </p:txBody>
      </p:sp>
      <p:sp>
        <p:nvSpPr>
          <p:cNvPr id="7" name="6 Marcador de número de diapositiva"/>
          <p:cNvSpPr>
            <a:spLocks noGrp="1"/>
          </p:cNvSpPr>
          <p:nvPr>
            <p:ph type="sldNum" sz="quarter" idx="12"/>
          </p:nvPr>
        </p:nvSpPr>
        <p:spPr/>
        <p:txBody>
          <a:bodyPr/>
          <a:lstStyle/>
          <a:p>
            <a:fld id="{21D202D9-49FF-4D52-BD10-84C19D40ED65}" type="slidenum">
              <a:rPr lang="ca-ES" smtClean="0"/>
              <a:t>‹Nº›</a:t>
            </a:fld>
            <a:endParaRPr lang="ca-ES"/>
          </a:p>
        </p:txBody>
      </p:sp>
    </p:spTree>
    <p:extLst>
      <p:ext uri="{BB962C8B-B14F-4D97-AF65-F5344CB8AC3E}">
        <p14:creationId xmlns:p14="http://schemas.microsoft.com/office/powerpoint/2010/main" val="9138684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ca-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ca-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96090-48DC-42EA-BB04-50884EC9863C}" type="datetimeFigureOut">
              <a:rPr lang="ca-ES" smtClean="0"/>
              <a:t>19/7/2017</a:t>
            </a:fld>
            <a:endParaRPr lang="ca-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D202D9-49FF-4D52-BD10-84C19D40ED65}" type="slidenum">
              <a:rPr lang="ca-ES" smtClean="0"/>
              <a:t>‹Nº›</a:t>
            </a:fld>
            <a:endParaRPr lang="ca-ES"/>
          </a:p>
        </p:txBody>
      </p:sp>
    </p:spTree>
    <p:extLst>
      <p:ext uri="{BB962C8B-B14F-4D97-AF65-F5344CB8AC3E}">
        <p14:creationId xmlns:p14="http://schemas.microsoft.com/office/powerpoint/2010/main" val="2163074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pic>
        <p:nvPicPr>
          <p:cNvPr id="6" name="Picture 6" descr="mans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2492375"/>
            <a:ext cx="5621188"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2 Título"/>
          <p:cNvSpPr txBox="1">
            <a:spLocks/>
          </p:cNvSpPr>
          <p:nvPr/>
        </p:nvSpPr>
        <p:spPr>
          <a:xfrm>
            <a:off x="458391" y="1700808"/>
            <a:ext cx="8229600" cy="504056"/>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ES" sz="4800" b="1" dirty="0" smtClean="0">
                <a:solidFill>
                  <a:schemeClr val="accent3">
                    <a:lumMod val="50000"/>
                  </a:schemeClr>
                </a:solidFill>
              </a:rPr>
              <a:t>ELS SERVEIS SOCIALS</a:t>
            </a:r>
            <a:endParaRPr lang="es-ES" sz="4800" b="1" dirty="0">
              <a:solidFill>
                <a:schemeClr val="accent3">
                  <a:lumMod val="50000"/>
                </a:schemeClr>
              </a:solidFill>
            </a:endParaRPr>
          </a:p>
        </p:txBody>
      </p:sp>
    </p:spTree>
    <p:extLst>
      <p:ext uri="{BB962C8B-B14F-4D97-AF65-F5344CB8AC3E}">
        <p14:creationId xmlns:p14="http://schemas.microsoft.com/office/powerpoint/2010/main" val="3268615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6" name="5 CuadroTexto"/>
          <p:cNvSpPr txBox="1"/>
          <p:nvPr/>
        </p:nvSpPr>
        <p:spPr>
          <a:xfrm>
            <a:off x="457200" y="2780928"/>
            <a:ext cx="8229600" cy="3046988"/>
          </a:xfrm>
          <a:prstGeom prst="rect">
            <a:avLst/>
          </a:prstGeom>
          <a:noFill/>
        </p:spPr>
        <p:txBody>
          <a:bodyPr wrap="square" rtlCol="0">
            <a:spAutoFit/>
          </a:bodyPr>
          <a:lstStyle/>
          <a:p>
            <a:pPr marL="285750" indent="-285750">
              <a:buFont typeface="Arial" pitchFamily="34" charset="0"/>
              <a:buChar char="•"/>
            </a:pPr>
            <a:r>
              <a:rPr lang="ca-ES" sz="2400" dirty="0" smtClean="0"/>
              <a:t>És una prestació econòmica mensual de </a:t>
            </a:r>
            <a:r>
              <a:rPr lang="ca-ES" sz="2400" b="1" dirty="0" smtClean="0"/>
              <a:t>subsistència.</a:t>
            </a:r>
          </a:p>
          <a:p>
            <a:pPr marL="285750" indent="-285750">
              <a:buFont typeface="Arial" pitchFamily="34" charset="0"/>
              <a:buChar char="•"/>
            </a:pPr>
            <a:r>
              <a:rPr lang="ca-ES" sz="2400" dirty="0" smtClean="0"/>
              <a:t>L’ import de la RMI varia en funció del número de persones que formen part de la unitat familiar.</a:t>
            </a:r>
          </a:p>
          <a:p>
            <a:pPr marL="285750" indent="-285750">
              <a:buFont typeface="Arial" pitchFamily="34" charset="0"/>
              <a:buChar char="•"/>
            </a:pPr>
            <a:r>
              <a:rPr lang="ca-ES" sz="2400" dirty="0" smtClean="0"/>
              <a:t>Està subjecte a un pla d’intervenció (mesures)</a:t>
            </a:r>
          </a:p>
          <a:p>
            <a:pPr marL="285750" indent="-285750">
              <a:buFont typeface="Arial" pitchFamily="34" charset="0"/>
              <a:buChar char="•"/>
            </a:pPr>
            <a:r>
              <a:rPr lang="ca-ES" sz="2400" dirty="0" smtClean="0"/>
              <a:t>Compten els ingressos econòmics de la unitat familiar.</a:t>
            </a:r>
          </a:p>
          <a:p>
            <a:pPr marL="285750" indent="-285750">
              <a:buFont typeface="Arial" pitchFamily="34" charset="0"/>
              <a:buChar char="•"/>
            </a:pPr>
            <a:r>
              <a:rPr lang="ca-ES" sz="2400" dirty="0" smtClean="0"/>
              <a:t>L’atorga el Departament d’Empresa i Ocupació</a:t>
            </a:r>
          </a:p>
          <a:p>
            <a:pPr marL="285750" indent="-285750">
              <a:buFont typeface="Arial" pitchFamily="34" charset="0"/>
              <a:buChar char="•"/>
            </a:pPr>
            <a:r>
              <a:rPr lang="ca-ES" sz="2400" dirty="0" smtClean="0"/>
              <a:t>Es tramita des dels Serveis Socials</a:t>
            </a:r>
          </a:p>
          <a:p>
            <a:pPr marL="285750" indent="-285750">
              <a:buFont typeface="Arial" pitchFamily="34" charset="0"/>
              <a:buChar char="•"/>
            </a:pPr>
            <a:endParaRPr lang="es-ES" sz="2400" dirty="0"/>
          </a:p>
        </p:txBody>
      </p:sp>
      <p:sp>
        <p:nvSpPr>
          <p:cNvPr id="7" name="2 Título"/>
          <p:cNvSpPr txBox="1">
            <a:spLocks/>
          </p:cNvSpPr>
          <p:nvPr/>
        </p:nvSpPr>
        <p:spPr>
          <a:xfrm>
            <a:off x="457200" y="1417638"/>
            <a:ext cx="8229600" cy="1075258"/>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ES" sz="3200" b="1" dirty="0" smtClean="0">
                <a:solidFill>
                  <a:schemeClr val="accent3">
                    <a:lumMod val="50000"/>
                  </a:schemeClr>
                </a:solidFill>
              </a:rPr>
              <a:t>LA RENDA MÍNIMA D’INSERCIÓ. </a:t>
            </a:r>
            <a:endParaRPr lang="es-ES" sz="3200" b="1" dirty="0">
              <a:solidFill>
                <a:schemeClr val="accent3">
                  <a:lumMod val="50000"/>
                </a:schemeClr>
              </a:solidFill>
            </a:endParaRPr>
          </a:p>
          <a:p>
            <a:r>
              <a:rPr lang="es-ES" sz="3200" b="1" dirty="0" smtClean="0">
                <a:solidFill>
                  <a:schemeClr val="accent3">
                    <a:lumMod val="50000"/>
                  </a:schemeClr>
                </a:solidFill>
              </a:rPr>
              <a:t>QUÈ ÉS? </a:t>
            </a:r>
            <a:endParaRPr lang="es-ES" sz="3200" b="1" dirty="0">
              <a:solidFill>
                <a:schemeClr val="accent3">
                  <a:lumMod val="50000"/>
                </a:schemeClr>
              </a:solidFill>
            </a:endParaRPr>
          </a:p>
        </p:txBody>
      </p:sp>
    </p:spTree>
    <p:extLst>
      <p:ext uri="{BB962C8B-B14F-4D97-AF65-F5344CB8AC3E}">
        <p14:creationId xmlns:p14="http://schemas.microsoft.com/office/powerpoint/2010/main" val="1603021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6" name="5 CuadroTexto"/>
          <p:cNvSpPr txBox="1"/>
          <p:nvPr/>
        </p:nvSpPr>
        <p:spPr>
          <a:xfrm>
            <a:off x="457200" y="1412776"/>
            <a:ext cx="8229600" cy="4339650"/>
          </a:xfrm>
          <a:prstGeom prst="rect">
            <a:avLst/>
          </a:prstGeom>
          <a:noFill/>
        </p:spPr>
        <p:txBody>
          <a:bodyPr wrap="square" rtlCol="0">
            <a:spAutoFit/>
          </a:bodyPr>
          <a:lstStyle/>
          <a:p>
            <a:pPr>
              <a:spcBef>
                <a:spcPct val="50000"/>
              </a:spcBef>
            </a:pPr>
            <a:r>
              <a:rPr lang="ca-ES" b="1" dirty="0" smtClean="0">
                <a:solidFill>
                  <a:schemeClr val="accent3">
                    <a:lumMod val="50000"/>
                  </a:schemeClr>
                </a:solidFill>
              </a:rPr>
              <a:t>CONDICIONS I REQUISITS PER SOLICITAR UN PIRMI:</a:t>
            </a:r>
          </a:p>
          <a:p>
            <a:pPr>
              <a:spcBef>
                <a:spcPct val="50000"/>
              </a:spcBef>
            </a:pPr>
            <a:r>
              <a:rPr lang="ca-ES" sz="1600" dirty="0" smtClean="0"/>
              <a:t>1- Edat entre 25 i 65 anys.</a:t>
            </a:r>
          </a:p>
          <a:p>
            <a:pPr>
              <a:spcBef>
                <a:spcPct val="50000"/>
              </a:spcBef>
            </a:pPr>
            <a:r>
              <a:rPr lang="ca-ES" sz="1600" dirty="0" smtClean="0"/>
              <a:t>2-No disposar d’ingressos superiors (familiars) segons taula d’imports ni superar límit anual. Pel càlcul dels mateixos, es té en compte els imports dels últims 12 mesos  al  moment en que es fa la demanda de la prestació</a:t>
            </a:r>
          </a:p>
          <a:p>
            <a:pPr>
              <a:spcBef>
                <a:spcPct val="50000"/>
              </a:spcBef>
            </a:pPr>
            <a:r>
              <a:rPr lang="ca-ES" sz="1600" dirty="0" smtClean="0"/>
              <a:t>3- No haver sortit de Catalunya en els últims 2 anys. Cal justificar  documentalment , que hi ha hagut una residència continuada amb  un mínim de 2 anys a la data de sol·licitud.</a:t>
            </a:r>
          </a:p>
          <a:p>
            <a:pPr>
              <a:spcBef>
                <a:spcPct val="50000"/>
              </a:spcBef>
            </a:pPr>
            <a:r>
              <a:rPr lang="ca-ES" sz="1600" dirty="0" smtClean="0"/>
              <a:t>4- Cal declarar mitjançant document jurat els ingressos que s’obtinguin de l’economia submergida.</a:t>
            </a:r>
          </a:p>
          <a:p>
            <a:pPr>
              <a:spcBef>
                <a:spcPct val="50000"/>
              </a:spcBef>
            </a:pPr>
            <a:r>
              <a:rPr lang="ca-ES" sz="1600" dirty="0" smtClean="0"/>
              <a:t>5-Estar disposats tots els membres de la unitat familiar a complir amb el pla de treball realitzant mesures actives d’inserció.</a:t>
            </a:r>
          </a:p>
          <a:p>
            <a:pPr>
              <a:spcBef>
                <a:spcPct val="50000"/>
              </a:spcBef>
            </a:pPr>
            <a:r>
              <a:rPr lang="ca-ES" sz="1600" dirty="0" smtClean="0"/>
              <a:t>7-No disposar d’altres ajuts als que tingui dret. Caldrà reclamar allò que pertoqui (pensió compensatòria, pensió d’aliments, </a:t>
            </a:r>
            <a:r>
              <a:rPr lang="ca-ES" sz="1600" dirty="0" err="1" smtClean="0"/>
              <a:t>etc</a:t>
            </a:r>
            <a:r>
              <a:rPr lang="ca-ES" sz="1600" dirty="0" smtClean="0"/>
              <a:t>….).</a:t>
            </a:r>
          </a:p>
          <a:p>
            <a:endParaRPr lang="es-ES" dirty="0"/>
          </a:p>
        </p:txBody>
      </p:sp>
    </p:spTree>
    <p:extLst>
      <p:ext uri="{BB962C8B-B14F-4D97-AF65-F5344CB8AC3E}">
        <p14:creationId xmlns:p14="http://schemas.microsoft.com/office/powerpoint/2010/main" val="3724450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6" name="5 CuadroTexto"/>
          <p:cNvSpPr txBox="1"/>
          <p:nvPr/>
        </p:nvSpPr>
        <p:spPr>
          <a:xfrm>
            <a:off x="457200" y="1687354"/>
            <a:ext cx="8229600" cy="677108"/>
          </a:xfrm>
          <a:prstGeom prst="rect">
            <a:avLst/>
          </a:prstGeom>
          <a:noFill/>
        </p:spPr>
        <p:txBody>
          <a:bodyPr wrap="square" rtlCol="0">
            <a:spAutoFit/>
          </a:bodyPr>
          <a:lstStyle/>
          <a:p>
            <a:pPr>
              <a:spcBef>
                <a:spcPct val="50000"/>
              </a:spcBef>
            </a:pPr>
            <a:r>
              <a:rPr lang="es-ES_tradnl" sz="2000" b="1" dirty="0" smtClean="0">
                <a:solidFill>
                  <a:schemeClr val="accent3">
                    <a:lumMod val="50000"/>
                  </a:schemeClr>
                </a:solidFill>
              </a:rPr>
              <a:t>BAREMS ECONÒMICS PIRMI 2017:</a:t>
            </a:r>
            <a:endParaRPr lang="es-ES_tradnl" sz="2000" dirty="0" smtClean="0">
              <a:solidFill>
                <a:schemeClr val="accent3">
                  <a:lumMod val="50000"/>
                </a:schemeClr>
              </a:solidFill>
            </a:endParaRPr>
          </a:p>
          <a:p>
            <a:endParaRPr lang="es-ES" dirty="0"/>
          </a:p>
        </p:txBody>
      </p:sp>
      <p:graphicFrame>
        <p:nvGraphicFramePr>
          <p:cNvPr id="7" name="Group 61"/>
          <p:cNvGraphicFramePr>
            <a:graphicFrameLocks/>
          </p:cNvGraphicFramePr>
          <p:nvPr>
            <p:extLst>
              <p:ext uri="{D42A27DB-BD31-4B8C-83A1-F6EECF244321}">
                <p14:modId xmlns:p14="http://schemas.microsoft.com/office/powerpoint/2010/main" val="1084147869"/>
              </p:ext>
            </p:extLst>
          </p:nvPr>
        </p:nvGraphicFramePr>
        <p:xfrm>
          <a:off x="899592" y="2492896"/>
          <a:ext cx="7200800" cy="3197448"/>
        </p:xfrm>
        <a:graphic>
          <a:graphicData uri="http://schemas.openxmlformats.org/drawingml/2006/table">
            <a:tbl>
              <a:tblPr/>
              <a:tblGrid>
                <a:gridCol w="1800200"/>
                <a:gridCol w="2160240"/>
                <a:gridCol w="3240360"/>
              </a:tblGrid>
              <a:tr h="1023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_tradnl" sz="1600" b="0" i="0" u="none" strike="noStrike" cap="none" normalizeH="0" baseline="0" dirty="0" smtClean="0">
                          <a:ln>
                            <a:noFill/>
                          </a:ln>
                          <a:solidFill>
                            <a:schemeClr val="tx1"/>
                          </a:solidFill>
                          <a:effectLst/>
                          <a:latin typeface="+mn-lt"/>
                        </a:rPr>
                        <a:t>MEMBRES UNITAT FAMILIAR</a:t>
                      </a:r>
                      <a:endParaRPr kumimoji="0" lang="es-ES" sz="1600" b="0" i="0" u="none" strike="noStrike" cap="none" normalizeH="0" baseline="0" dirty="0" smtClean="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_tradnl" sz="1600" b="0" i="0" u="none" strike="noStrike" cap="none" normalizeH="0" baseline="0" dirty="0" smtClean="0">
                          <a:ln>
                            <a:noFill/>
                          </a:ln>
                          <a:solidFill>
                            <a:schemeClr val="tx1"/>
                          </a:solidFill>
                          <a:effectLst/>
                          <a:latin typeface="+mn-lt"/>
                        </a:rPr>
                        <a:t>PRESTACIÓ MENSUAL</a:t>
                      </a:r>
                      <a:endParaRPr kumimoji="0" lang="es-ES" sz="1600" b="0" i="0" u="none" strike="noStrike" cap="none" normalizeH="0" baseline="0" dirty="0" smtClean="0">
                        <a:ln>
                          <a:noFill/>
                        </a:ln>
                        <a:solidFill>
                          <a:schemeClr val="tx1"/>
                        </a:solidFill>
                        <a:effectLst/>
                        <a:latin typeface="+mn-lt"/>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600" b="0" i="0" u="none" strike="noStrike" cap="none" normalizeH="0" baseline="0" dirty="0" smtClean="0">
                          <a:ln>
                            <a:noFill/>
                          </a:ln>
                          <a:solidFill>
                            <a:schemeClr val="tx1"/>
                          </a:solidFill>
                          <a:effectLst/>
                          <a:latin typeface="+mn-lt"/>
                        </a:rPr>
                        <a:t>LÍMIT INGRESSOS ÚLTIMS 12 MESOS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95288">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_tradnl" sz="1600" b="0" i="0" u="none" strike="noStrike" cap="none" normalizeH="0" baseline="0" dirty="0" smtClean="0">
                          <a:ln>
                            <a:noFill/>
                          </a:ln>
                          <a:solidFill>
                            <a:schemeClr val="tx1"/>
                          </a:solidFill>
                          <a:effectLst/>
                          <a:latin typeface="+mn-lt"/>
                        </a:rPr>
                        <a:t>1</a:t>
                      </a:r>
                      <a:endParaRPr kumimoji="0" lang="es-ES" sz="1600" b="0" i="0" u="none" strike="noStrike" cap="none" normalizeH="0" baseline="0" dirty="0" smtClean="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600" b="0" i="0" u="none" strike="noStrike" cap="none" normalizeH="0" baseline="0" dirty="0" smtClean="0">
                          <a:ln>
                            <a:noFill/>
                          </a:ln>
                          <a:solidFill>
                            <a:schemeClr val="tx1"/>
                          </a:solidFill>
                          <a:effectLst/>
                          <a:latin typeface="+mn-lt"/>
                        </a:rPr>
                        <a:t>423,70 €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600" b="0" i="0" u="none" strike="noStrike" cap="none" normalizeH="0" baseline="0" dirty="0" smtClean="0">
                          <a:ln>
                            <a:noFill/>
                          </a:ln>
                          <a:solidFill>
                            <a:schemeClr val="tx1"/>
                          </a:solidFill>
                          <a:effectLst/>
                          <a:latin typeface="+mn-lt"/>
                        </a:rPr>
                        <a:t>5.084,40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_tradnl" sz="1600" b="0" i="0" u="none" strike="noStrike" cap="none" normalizeH="0" baseline="0" smtClean="0">
                          <a:ln>
                            <a:noFill/>
                          </a:ln>
                          <a:solidFill>
                            <a:schemeClr val="tx1"/>
                          </a:solidFill>
                          <a:effectLst/>
                          <a:latin typeface="+mn-lt"/>
                        </a:rPr>
                        <a:t>2</a:t>
                      </a:r>
                      <a:endParaRPr kumimoji="0" lang="es-ES" sz="1600" b="0" i="0" u="none" strike="noStrike" cap="none" normalizeH="0" baseline="0" smtClean="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600" b="0" i="0" u="none" strike="noStrike" cap="none" normalizeH="0" baseline="0" dirty="0" smtClean="0">
                          <a:ln>
                            <a:noFill/>
                          </a:ln>
                          <a:solidFill>
                            <a:schemeClr val="tx1"/>
                          </a:solidFill>
                          <a:effectLst/>
                          <a:latin typeface="+mn-lt"/>
                        </a:rPr>
                        <a:t>478,99 €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600" b="0" i="0" u="none" strike="noStrike" cap="none" normalizeH="0" baseline="0" dirty="0" smtClean="0">
                          <a:ln>
                            <a:noFill/>
                          </a:ln>
                          <a:solidFill>
                            <a:schemeClr val="tx1"/>
                          </a:solidFill>
                          <a:effectLst/>
                          <a:latin typeface="+mn-lt"/>
                        </a:rPr>
                        <a:t>5.747,88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_tradnl" sz="1600" b="0" i="0" u="none" strike="noStrike" cap="none" normalizeH="0" baseline="0" smtClean="0">
                          <a:ln>
                            <a:noFill/>
                          </a:ln>
                          <a:solidFill>
                            <a:schemeClr val="tx1"/>
                          </a:solidFill>
                          <a:effectLst/>
                          <a:latin typeface="+mn-lt"/>
                        </a:rPr>
                        <a:t>3</a:t>
                      </a:r>
                      <a:endParaRPr kumimoji="0" lang="es-ES" sz="1600" b="0" i="0" u="none" strike="noStrike" cap="none" normalizeH="0" baseline="0" smtClean="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600" b="0" i="0" u="none" strike="noStrike" cap="none" normalizeH="0" baseline="0" dirty="0" smtClean="0">
                          <a:ln>
                            <a:noFill/>
                          </a:ln>
                          <a:solidFill>
                            <a:schemeClr val="tx1"/>
                          </a:solidFill>
                          <a:effectLst/>
                          <a:latin typeface="+mn-lt"/>
                        </a:rPr>
                        <a:t>534,28 €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600" b="0" i="0" u="none" strike="noStrike" cap="none" normalizeH="0" baseline="0" dirty="0" smtClean="0">
                          <a:ln>
                            <a:noFill/>
                          </a:ln>
                          <a:solidFill>
                            <a:schemeClr val="tx1"/>
                          </a:solidFill>
                          <a:effectLst/>
                          <a:latin typeface="+mn-lt"/>
                        </a:rPr>
                        <a:t>6.411,36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_tradnl" sz="1600" b="0" i="0" u="none" strike="noStrike" cap="none" normalizeH="0" baseline="0" smtClean="0">
                          <a:ln>
                            <a:noFill/>
                          </a:ln>
                          <a:solidFill>
                            <a:schemeClr val="tx1"/>
                          </a:solidFill>
                          <a:effectLst/>
                          <a:latin typeface="+mn-lt"/>
                        </a:rPr>
                        <a:t>4</a:t>
                      </a:r>
                      <a:endParaRPr kumimoji="0" lang="es-ES" sz="1600" b="0" i="0" u="none" strike="noStrike" cap="none" normalizeH="0" baseline="0" smtClean="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600" b="0" i="0" u="none" strike="noStrike" cap="none" normalizeH="0" baseline="0" dirty="0" smtClean="0">
                          <a:ln>
                            <a:noFill/>
                          </a:ln>
                          <a:solidFill>
                            <a:schemeClr val="tx1"/>
                          </a:solidFill>
                          <a:effectLst/>
                          <a:latin typeface="+mn-lt"/>
                        </a:rPr>
                        <a:t>589,57 €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600" b="0" i="0" u="none" strike="noStrike" cap="none" normalizeH="0" baseline="0" dirty="0" smtClean="0">
                          <a:ln>
                            <a:noFill/>
                          </a:ln>
                          <a:solidFill>
                            <a:schemeClr val="tx1"/>
                          </a:solidFill>
                          <a:effectLst/>
                          <a:latin typeface="+mn-lt"/>
                        </a:rPr>
                        <a:t>7.074,84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_tradnl" sz="1600" b="0" i="0" u="none" strike="noStrike" cap="none" normalizeH="0" baseline="0" smtClean="0">
                          <a:ln>
                            <a:noFill/>
                          </a:ln>
                          <a:solidFill>
                            <a:schemeClr val="tx1"/>
                          </a:solidFill>
                          <a:effectLst/>
                          <a:latin typeface="+mn-lt"/>
                        </a:rPr>
                        <a:t>5</a:t>
                      </a:r>
                      <a:endParaRPr kumimoji="0" lang="es-ES" sz="1600" b="0" i="0" u="none" strike="noStrike" cap="none" normalizeH="0" baseline="0" smtClean="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600" b="0" i="0" u="none" strike="noStrike" cap="none" normalizeH="0" baseline="0" dirty="0" smtClean="0">
                          <a:ln>
                            <a:noFill/>
                          </a:ln>
                          <a:solidFill>
                            <a:schemeClr val="tx1"/>
                          </a:solidFill>
                          <a:effectLst/>
                          <a:latin typeface="+mn-lt"/>
                        </a:rPr>
                        <a:t>625,16 €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600" b="0" i="0" u="none" strike="noStrike" cap="none" normalizeH="0" baseline="0" dirty="0" smtClean="0">
                          <a:ln>
                            <a:noFill/>
                          </a:ln>
                          <a:solidFill>
                            <a:schemeClr val="tx1"/>
                          </a:solidFill>
                          <a:effectLst/>
                          <a:latin typeface="+mn-lt"/>
                        </a:rPr>
                        <a:t>7.501,92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7152">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_tradnl" sz="1600" b="0" i="0" u="none" strike="noStrike" cap="none" normalizeH="0" baseline="0" dirty="0" smtClean="0">
                          <a:ln>
                            <a:noFill/>
                          </a:ln>
                          <a:solidFill>
                            <a:schemeClr val="tx1"/>
                          </a:solidFill>
                          <a:effectLst/>
                          <a:latin typeface="+mn-lt"/>
                        </a:rPr>
                        <a:t>A partir de 6</a:t>
                      </a:r>
                      <a:endParaRPr kumimoji="0" lang="es-ES" sz="1600" b="0" i="0" u="none" strike="noStrike" cap="none" normalizeH="0" baseline="0" dirty="0" smtClean="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600" b="0" i="0" u="none" strike="noStrike" cap="none" normalizeH="0" baseline="0" dirty="0" smtClean="0">
                          <a:ln>
                            <a:noFill/>
                          </a:ln>
                          <a:solidFill>
                            <a:schemeClr val="tx1"/>
                          </a:solidFill>
                          <a:effectLst/>
                          <a:latin typeface="+mn-lt"/>
                        </a:rPr>
                        <a:t>648,60 €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 sz="1600" b="0" i="0" u="none" strike="noStrike" cap="none" normalizeH="0" baseline="0" dirty="0" smtClean="0">
                          <a:ln>
                            <a:noFill/>
                          </a:ln>
                          <a:solidFill>
                            <a:schemeClr val="tx1"/>
                          </a:solidFill>
                          <a:effectLst/>
                          <a:latin typeface="+mn-lt"/>
                        </a:rPr>
                        <a:t>7,783,20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754467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2" name="1 CuadroTexto"/>
          <p:cNvSpPr txBox="1"/>
          <p:nvPr/>
        </p:nvSpPr>
        <p:spPr>
          <a:xfrm>
            <a:off x="539552" y="1196752"/>
            <a:ext cx="8496944" cy="5632311"/>
          </a:xfrm>
          <a:prstGeom prst="rect">
            <a:avLst/>
          </a:prstGeom>
          <a:noFill/>
        </p:spPr>
        <p:txBody>
          <a:bodyPr wrap="square" rtlCol="0">
            <a:spAutoFit/>
          </a:bodyPr>
          <a:lstStyle/>
          <a:p>
            <a:r>
              <a:rPr lang="ca-ES" b="1" dirty="0" smtClean="0"/>
              <a:t>Exemple 1:</a:t>
            </a:r>
          </a:p>
          <a:p>
            <a:endParaRPr lang="ca-ES" dirty="0"/>
          </a:p>
          <a:p>
            <a:r>
              <a:rPr lang="ca-ES" dirty="0" smtClean="0"/>
              <a:t>Persona sola que ha treballat 8 mesos i que tenia una nòmina de 900 euros. Fa 4 mesos que no treballa.</a:t>
            </a:r>
          </a:p>
          <a:p>
            <a:endParaRPr lang="ca-ES" dirty="0"/>
          </a:p>
          <a:p>
            <a:r>
              <a:rPr lang="ca-ES" dirty="0" smtClean="0"/>
              <a:t>Ingressos últims 12 mesos: 	8 x 900 = 		7200 euros</a:t>
            </a:r>
          </a:p>
          <a:p>
            <a:r>
              <a:rPr lang="ca-ES" dirty="0" smtClean="0"/>
              <a:t>Límit RMI per una persona: 	423,70 x 12= 	</a:t>
            </a:r>
            <a:r>
              <a:rPr lang="ca-ES" b="1" dirty="0" smtClean="0"/>
              <a:t>5084,4 euros</a:t>
            </a:r>
          </a:p>
          <a:p>
            <a:endParaRPr lang="ca-ES" b="1" dirty="0"/>
          </a:p>
          <a:p>
            <a:r>
              <a:rPr lang="ca-ES" b="1" dirty="0" smtClean="0"/>
              <a:t>Exemple 2:</a:t>
            </a:r>
          </a:p>
          <a:p>
            <a:endParaRPr lang="ca-ES" b="1" dirty="0"/>
          </a:p>
          <a:p>
            <a:r>
              <a:rPr lang="ca-ES" dirty="0" smtClean="0"/>
              <a:t>Parella amb dos fills. Ell ha treballat 6 mesos i cobrava 800 euros al mes. Els altres 6 mesos ha cobrat subsidi de 426 euros. Ella ha cobrat subsidi 6 mesos i els altres 6 no ha cobrat res.</a:t>
            </a:r>
          </a:p>
          <a:p>
            <a:endParaRPr lang="ca-ES" dirty="0" smtClean="0"/>
          </a:p>
          <a:p>
            <a:r>
              <a:rPr lang="ca-ES" dirty="0" smtClean="0"/>
              <a:t>Ingressos últims 12 mesos:	6 x 800 =		4800 euros</a:t>
            </a:r>
          </a:p>
          <a:p>
            <a:r>
              <a:rPr lang="ca-ES" dirty="0"/>
              <a:t>	</a:t>
            </a:r>
            <a:r>
              <a:rPr lang="ca-ES" dirty="0" smtClean="0"/>
              <a:t>		6 x 426 =		2556 euros	</a:t>
            </a:r>
          </a:p>
          <a:p>
            <a:r>
              <a:rPr lang="ca-ES" dirty="0" smtClean="0"/>
              <a:t>			6 x 426 =		2556 euros	Total: 9912€</a:t>
            </a:r>
          </a:p>
          <a:p>
            <a:r>
              <a:rPr lang="ca-ES" dirty="0" smtClean="0"/>
              <a:t>Límit RMI per 4 persones:	589,57 x 12 =	</a:t>
            </a:r>
            <a:r>
              <a:rPr lang="ca-ES" b="1" dirty="0" smtClean="0"/>
              <a:t>7074,84 euros</a:t>
            </a:r>
          </a:p>
          <a:p>
            <a:endParaRPr lang="ca-ES" dirty="0"/>
          </a:p>
          <a:p>
            <a:endParaRPr lang="ca-ES" dirty="0"/>
          </a:p>
        </p:txBody>
      </p:sp>
    </p:spTree>
    <p:extLst>
      <p:ext uri="{BB962C8B-B14F-4D97-AF65-F5344CB8AC3E}">
        <p14:creationId xmlns:p14="http://schemas.microsoft.com/office/powerpoint/2010/main" val="1326847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8" name="2 Título"/>
          <p:cNvSpPr txBox="1">
            <a:spLocks/>
          </p:cNvSpPr>
          <p:nvPr/>
        </p:nvSpPr>
        <p:spPr>
          <a:xfrm>
            <a:off x="457200" y="1700808"/>
            <a:ext cx="8229600" cy="504056"/>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ES" sz="4800" b="1" dirty="0" smtClean="0">
                <a:solidFill>
                  <a:schemeClr val="accent3">
                    <a:lumMod val="50000"/>
                  </a:schemeClr>
                </a:solidFill>
              </a:rPr>
              <a:t>ESQUEMA DE LA PRESENTACIÓ</a:t>
            </a:r>
            <a:endParaRPr lang="es-ES" sz="4800" b="1" dirty="0">
              <a:solidFill>
                <a:schemeClr val="accent3">
                  <a:lumMod val="50000"/>
                </a:schemeClr>
              </a:solidFill>
            </a:endParaRPr>
          </a:p>
        </p:txBody>
      </p:sp>
      <p:sp>
        <p:nvSpPr>
          <p:cNvPr id="9" name="8 CuadroTexto"/>
          <p:cNvSpPr txBox="1"/>
          <p:nvPr/>
        </p:nvSpPr>
        <p:spPr>
          <a:xfrm>
            <a:off x="395536" y="2564904"/>
            <a:ext cx="8270576" cy="3385542"/>
          </a:xfrm>
          <a:prstGeom prst="rect">
            <a:avLst/>
          </a:prstGeom>
          <a:noFill/>
        </p:spPr>
        <p:txBody>
          <a:bodyPr wrap="square" rtlCol="0">
            <a:spAutoFit/>
          </a:bodyPr>
          <a:lstStyle/>
          <a:p>
            <a:pPr lvl="1" indent="-457200">
              <a:buFont typeface="Wingdings" pitchFamily="2" charset="2"/>
              <a:buChar char="§"/>
            </a:pPr>
            <a:r>
              <a:rPr lang="es-ES" sz="2800" dirty="0" smtClean="0"/>
              <a:t>Bloc 1</a:t>
            </a:r>
            <a:r>
              <a:rPr lang="ca-ES" sz="2800" dirty="0" smtClean="0"/>
              <a:t>:	 Introducció als Serveis Socials</a:t>
            </a:r>
          </a:p>
          <a:p>
            <a:pPr lvl="1" indent="-457200">
              <a:buFont typeface="Wingdings" pitchFamily="2" charset="2"/>
              <a:buChar char="§"/>
            </a:pPr>
            <a:r>
              <a:rPr lang="ca-ES" sz="2800" dirty="0" smtClean="0"/>
              <a:t>Bloc 2:	La Renta Mínima d’Inserció (PIRMI)</a:t>
            </a:r>
          </a:p>
          <a:p>
            <a:pPr lvl="1" indent="-457200">
              <a:buFont typeface="Wingdings" pitchFamily="2" charset="2"/>
              <a:buChar char="§"/>
            </a:pPr>
            <a:r>
              <a:rPr lang="ca-ES" sz="2800" dirty="0" smtClean="0">
                <a:solidFill>
                  <a:srgbClr val="FF0000"/>
                </a:solidFill>
              </a:rPr>
              <a:t>Bloc 3: 	Ajuts econòmics relacionats amb habitatge</a:t>
            </a:r>
          </a:p>
          <a:p>
            <a:pPr lvl="1" indent="-457200">
              <a:buFont typeface="Wingdings" pitchFamily="2" charset="2"/>
              <a:buChar char="§"/>
            </a:pPr>
            <a:r>
              <a:rPr lang="ca-ES" sz="2800" dirty="0" smtClean="0"/>
              <a:t>Bloc 4: 	Ajuts econòmics puntuals</a:t>
            </a:r>
          </a:p>
          <a:p>
            <a:pPr lvl="1" indent="-457200">
              <a:buFont typeface="Wingdings" pitchFamily="2" charset="2"/>
              <a:buChar char="§"/>
            </a:pPr>
            <a:r>
              <a:rPr lang="ca-ES" sz="2800" dirty="0" smtClean="0"/>
              <a:t>Bloc 5: 	Ajuts i avantatges per famílies amb fills a 		càrrec</a:t>
            </a:r>
          </a:p>
          <a:p>
            <a:pPr marL="0" lvl="1"/>
            <a:endParaRPr lang="es-ES" sz="2800" dirty="0" smtClean="0"/>
          </a:p>
          <a:p>
            <a:endParaRPr lang="es-ES" dirty="0"/>
          </a:p>
        </p:txBody>
      </p:sp>
    </p:spTree>
    <p:extLst>
      <p:ext uri="{BB962C8B-B14F-4D97-AF65-F5344CB8AC3E}">
        <p14:creationId xmlns:p14="http://schemas.microsoft.com/office/powerpoint/2010/main" val="2162758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2" name="1 Rectángulo"/>
          <p:cNvSpPr/>
          <p:nvPr/>
        </p:nvSpPr>
        <p:spPr>
          <a:xfrm>
            <a:off x="481612" y="3068960"/>
            <a:ext cx="8352928" cy="2031325"/>
          </a:xfrm>
          <a:prstGeom prst="rect">
            <a:avLst/>
          </a:prstGeom>
        </p:spPr>
        <p:txBody>
          <a:bodyPr wrap="square">
            <a:spAutoFit/>
          </a:bodyPr>
          <a:lstStyle/>
          <a:p>
            <a:r>
              <a:rPr lang="ca-ES" dirty="0" smtClean="0"/>
              <a:t>Prestació econòmica d’especial urgència: Aquesta prestació contempla dos supòsits diferents:</a:t>
            </a:r>
          </a:p>
          <a:p>
            <a:endParaRPr lang="ca-ES" dirty="0" smtClean="0"/>
          </a:p>
          <a:p>
            <a:pPr marL="1257300" lvl="2" indent="-342900">
              <a:buFont typeface="+mj-lt"/>
              <a:buAutoNum type="alphaUcPeriod"/>
            </a:pPr>
            <a:r>
              <a:rPr lang="ca-ES" dirty="0" smtClean="0"/>
              <a:t>Ajut per al </a:t>
            </a:r>
            <a:r>
              <a:rPr lang="ca-ES" b="1" dirty="0" smtClean="0"/>
              <a:t>pagament de deutes llogue</a:t>
            </a:r>
            <a:r>
              <a:rPr lang="ca-ES" dirty="0" smtClean="0"/>
              <a:t>r o de </a:t>
            </a:r>
            <a:r>
              <a:rPr lang="ca-ES" b="1" dirty="0" smtClean="0"/>
              <a:t>quotes d’hipoteques </a:t>
            </a:r>
            <a:r>
              <a:rPr lang="ca-ES" dirty="0" smtClean="0"/>
              <a:t>en situacions especials</a:t>
            </a:r>
          </a:p>
          <a:p>
            <a:pPr marL="1257300" lvl="2" indent="-342900">
              <a:buFont typeface="+mj-lt"/>
              <a:buAutoNum type="alphaUcPeriod"/>
            </a:pPr>
            <a:r>
              <a:rPr lang="ca-ES" dirty="0" smtClean="0"/>
              <a:t>Ajut per a persones que han perdut l’habitatge a conseqüència d’un procés de </a:t>
            </a:r>
            <a:r>
              <a:rPr lang="ca-ES" b="1" dirty="0" smtClean="0"/>
              <a:t>desnonament o d’execució hipotecària</a:t>
            </a:r>
            <a:r>
              <a:rPr lang="ca-ES" dirty="0" smtClean="0"/>
              <a:t>.</a:t>
            </a:r>
            <a:endParaRPr lang="ca-ES" dirty="0"/>
          </a:p>
        </p:txBody>
      </p:sp>
      <p:sp>
        <p:nvSpPr>
          <p:cNvPr id="6" name="2 Título"/>
          <p:cNvSpPr txBox="1">
            <a:spLocks/>
          </p:cNvSpPr>
          <p:nvPr/>
        </p:nvSpPr>
        <p:spPr>
          <a:xfrm>
            <a:off x="179512" y="1772816"/>
            <a:ext cx="8583488" cy="1075258"/>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ES" sz="3600" b="1" dirty="0" smtClean="0">
                <a:solidFill>
                  <a:schemeClr val="accent3">
                    <a:lumMod val="50000"/>
                  </a:schemeClr>
                </a:solidFill>
              </a:rPr>
              <a:t>AJUTS PER HABITATGE</a:t>
            </a:r>
            <a:endParaRPr lang="es-ES" sz="3600" b="1" dirty="0">
              <a:solidFill>
                <a:schemeClr val="accent3">
                  <a:lumMod val="50000"/>
                </a:schemeClr>
              </a:solidFill>
            </a:endParaRPr>
          </a:p>
        </p:txBody>
      </p:sp>
    </p:spTree>
    <p:extLst>
      <p:ext uri="{BB962C8B-B14F-4D97-AF65-F5344CB8AC3E}">
        <p14:creationId xmlns:p14="http://schemas.microsoft.com/office/powerpoint/2010/main" val="3429699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6" name="5 CuadroTexto"/>
          <p:cNvSpPr txBox="1"/>
          <p:nvPr/>
        </p:nvSpPr>
        <p:spPr>
          <a:xfrm>
            <a:off x="683568" y="2780928"/>
            <a:ext cx="8136904" cy="3416320"/>
          </a:xfrm>
          <a:prstGeom prst="rect">
            <a:avLst/>
          </a:prstGeom>
          <a:noFill/>
        </p:spPr>
        <p:txBody>
          <a:bodyPr wrap="square" rtlCol="0">
            <a:spAutoFit/>
          </a:bodyPr>
          <a:lstStyle/>
          <a:p>
            <a:pPr marL="285750" indent="-285750">
              <a:buFont typeface="Arial" pitchFamily="34" charset="0"/>
              <a:buChar char="•"/>
            </a:pPr>
            <a:r>
              <a:rPr lang="ca-ES" b="1" dirty="0" smtClean="0"/>
              <a:t>OBJECTIU: </a:t>
            </a:r>
            <a:r>
              <a:rPr lang="ca-ES" dirty="0" smtClean="0"/>
              <a:t>Que la família no perdi l’habitatge</a:t>
            </a:r>
          </a:p>
          <a:p>
            <a:pPr marL="285750" indent="-285750">
              <a:buFont typeface="Arial" pitchFamily="34" charset="0"/>
              <a:buChar char="•"/>
            </a:pPr>
            <a:r>
              <a:rPr lang="ca-ES" dirty="0" smtClean="0"/>
              <a:t>La família ha de garantir que podrà continuar pagant els rebuts següents durant la resta de l’any.</a:t>
            </a:r>
          </a:p>
          <a:p>
            <a:pPr marL="285750" indent="-285750">
              <a:buFont typeface="Arial" pitchFamily="34" charset="0"/>
              <a:buChar char="•"/>
            </a:pPr>
            <a:r>
              <a:rPr lang="ca-ES" dirty="0" smtClean="0"/>
              <a:t>Es necessita acord del propietari o bé de l’entitat creditora.</a:t>
            </a:r>
          </a:p>
          <a:p>
            <a:pPr marL="285750" indent="-285750">
              <a:buFont typeface="Arial" pitchFamily="34" charset="0"/>
              <a:buChar char="•"/>
            </a:pPr>
            <a:r>
              <a:rPr lang="ca-ES" dirty="0" smtClean="0"/>
              <a:t>L’ajut s’ingressa al compte del propietari (lloguer) o de l’entitat creditora (hipoteca)</a:t>
            </a:r>
          </a:p>
          <a:p>
            <a:pPr marL="285750" indent="-285750">
              <a:buFont typeface="Arial" pitchFamily="34" charset="0"/>
              <a:buChar char="•"/>
            </a:pPr>
            <a:r>
              <a:rPr lang="ca-ES" dirty="0" smtClean="0"/>
              <a:t>L’import mensual del lloguer no pot superar 700 euros i el de la hipoteca 900 euros.</a:t>
            </a:r>
          </a:p>
          <a:p>
            <a:pPr marL="285750" indent="-285750">
              <a:buFont typeface="Arial" pitchFamily="34" charset="0"/>
              <a:buChar char="•"/>
            </a:pPr>
            <a:r>
              <a:rPr lang="ca-ES" dirty="0" smtClean="0"/>
              <a:t>Quantia màxima de l’ajut: 3.000 euros.</a:t>
            </a:r>
          </a:p>
          <a:p>
            <a:pPr marL="285750" indent="-285750">
              <a:buFont typeface="Arial" pitchFamily="34" charset="0"/>
              <a:buChar char="•"/>
            </a:pPr>
            <a:r>
              <a:rPr lang="ca-ES" sz="1600" i="1" dirty="0" smtClean="0"/>
              <a:t>NOTA: Les persones que considerin que no poden esperar al dia de l’entrevista per iniciar el tràmit, poden adreçar-se directament al CCM i un cop realitzada l’entrevista amb nosaltres, des d’aquí enviaríem l’informe social.</a:t>
            </a:r>
            <a:endParaRPr lang="ca-ES" sz="1600" i="1" dirty="0"/>
          </a:p>
        </p:txBody>
      </p:sp>
      <p:sp>
        <p:nvSpPr>
          <p:cNvPr id="7" name="6 CuadroTexto"/>
          <p:cNvSpPr txBox="1"/>
          <p:nvPr/>
        </p:nvSpPr>
        <p:spPr>
          <a:xfrm>
            <a:off x="144800" y="1318435"/>
            <a:ext cx="8826152" cy="1200329"/>
          </a:xfrm>
          <a:prstGeom prst="rect">
            <a:avLst/>
          </a:prstGeom>
          <a:noFill/>
        </p:spPr>
        <p:txBody>
          <a:bodyPr wrap="square" rtlCol="0">
            <a:spAutoFit/>
          </a:bodyPr>
          <a:lstStyle/>
          <a:p>
            <a:pPr lvl="2" algn="ctr"/>
            <a:r>
              <a:rPr lang="es-ES" sz="2400" b="1" dirty="0" smtClean="0">
                <a:solidFill>
                  <a:schemeClr val="accent3">
                    <a:lumMod val="50000"/>
                  </a:schemeClr>
                </a:solidFill>
              </a:rPr>
              <a:t>A) PRESTACIÓ ECONÒMICA D’URGÈNCIA ESPECIAL:</a:t>
            </a:r>
          </a:p>
          <a:p>
            <a:pPr lvl="2" algn="ctr"/>
            <a:r>
              <a:rPr lang="es-ES" sz="2400" b="1" dirty="0" smtClean="0">
                <a:solidFill>
                  <a:schemeClr val="accent3">
                    <a:lumMod val="50000"/>
                  </a:schemeClr>
                </a:solidFill>
              </a:rPr>
              <a:t> AJUT PER AL PAGAMENT DE </a:t>
            </a:r>
            <a:r>
              <a:rPr lang="es-ES" sz="2400" b="1" dirty="0" smtClean="0">
                <a:solidFill>
                  <a:srgbClr val="FF0000"/>
                </a:solidFill>
              </a:rPr>
              <a:t>DEUTES</a:t>
            </a:r>
            <a:r>
              <a:rPr lang="es-ES" sz="2400" b="1" dirty="0" smtClean="0">
                <a:solidFill>
                  <a:schemeClr val="accent3">
                    <a:lumMod val="50000"/>
                  </a:schemeClr>
                </a:solidFill>
              </a:rPr>
              <a:t> DE LLOGUER O DE QUOTES HIPOTECÀRIES EN SITUACIONS ESPECIALS.</a:t>
            </a:r>
          </a:p>
        </p:txBody>
      </p:sp>
    </p:spTree>
    <p:extLst>
      <p:ext uri="{BB962C8B-B14F-4D97-AF65-F5344CB8AC3E}">
        <p14:creationId xmlns:p14="http://schemas.microsoft.com/office/powerpoint/2010/main" val="233893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6" name="5 CuadroTexto"/>
          <p:cNvSpPr txBox="1"/>
          <p:nvPr/>
        </p:nvSpPr>
        <p:spPr>
          <a:xfrm>
            <a:off x="648346" y="2924944"/>
            <a:ext cx="8136904" cy="3693319"/>
          </a:xfrm>
          <a:prstGeom prst="rect">
            <a:avLst/>
          </a:prstGeom>
          <a:noFill/>
        </p:spPr>
        <p:txBody>
          <a:bodyPr wrap="square" rtlCol="0">
            <a:spAutoFit/>
          </a:bodyPr>
          <a:lstStyle/>
          <a:p>
            <a:pPr marL="285750" indent="-285750">
              <a:buFont typeface="Arial" pitchFamily="34" charset="0"/>
              <a:buChar char="•"/>
            </a:pPr>
            <a:r>
              <a:rPr lang="es-ES" b="1" dirty="0" smtClean="0"/>
              <a:t>OBJECTIU: </a:t>
            </a:r>
            <a:r>
              <a:rPr lang="es-ES" dirty="0" smtClean="0"/>
              <a:t>Facilitar </a:t>
            </a:r>
            <a:r>
              <a:rPr lang="es-ES" dirty="0" err="1" smtClean="0"/>
              <a:t>l’accés</a:t>
            </a:r>
            <a:r>
              <a:rPr lang="es-ES" dirty="0" smtClean="0"/>
              <a:t> a un </a:t>
            </a:r>
            <a:r>
              <a:rPr lang="es-ES" dirty="0" err="1" smtClean="0"/>
              <a:t>nou</a:t>
            </a:r>
            <a:r>
              <a:rPr lang="es-ES" dirty="0" smtClean="0"/>
              <a:t> </a:t>
            </a:r>
            <a:r>
              <a:rPr lang="es-ES" dirty="0" err="1" smtClean="0"/>
              <a:t>habitatge</a:t>
            </a:r>
            <a:r>
              <a:rPr lang="es-ES" dirty="0" smtClean="0"/>
              <a:t> per </a:t>
            </a:r>
            <a:r>
              <a:rPr lang="es-ES" dirty="0" err="1" smtClean="0"/>
              <a:t>aquelles</a:t>
            </a:r>
            <a:r>
              <a:rPr lang="es-ES" dirty="0" smtClean="0"/>
              <a:t> </a:t>
            </a:r>
            <a:r>
              <a:rPr lang="es-ES" dirty="0" err="1" smtClean="0"/>
              <a:t>famílies</a:t>
            </a:r>
            <a:r>
              <a:rPr lang="es-ES" dirty="0" smtClean="0"/>
              <a:t> que </a:t>
            </a:r>
            <a:r>
              <a:rPr lang="es-ES" dirty="0" err="1" smtClean="0"/>
              <a:t>hagin</a:t>
            </a:r>
            <a:r>
              <a:rPr lang="es-ES" dirty="0" smtClean="0"/>
              <a:t> </a:t>
            </a:r>
            <a:r>
              <a:rPr lang="es-ES" dirty="0" err="1" smtClean="0"/>
              <a:t>perdut</a:t>
            </a:r>
            <a:r>
              <a:rPr lang="es-ES" dirty="0" smtClean="0"/>
              <a:t> el </a:t>
            </a:r>
            <a:r>
              <a:rPr lang="es-ES" dirty="0" err="1" smtClean="0"/>
              <a:t>seu</a:t>
            </a:r>
            <a:r>
              <a:rPr lang="es-ES" dirty="0" smtClean="0"/>
              <a:t>.</a:t>
            </a:r>
          </a:p>
          <a:p>
            <a:pPr marL="285750" indent="-285750">
              <a:buFont typeface="Arial" pitchFamily="34" charset="0"/>
              <a:buChar char="•"/>
            </a:pPr>
            <a:r>
              <a:rPr lang="es-ES" dirty="0" smtClean="0"/>
              <a:t>Les persones </a:t>
            </a:r>
            <a:r>
              <a:rPr lang="es-ES" dirty="0" err="1" smtClean="0"/>
              <a:t>sol.licitants</a:t>
            </a:r>
            <a:r>
              <a:rPr lang="es-ES" dirty="0" smtClean="0"/>
              <a:t> han de ser </a:t>
            </a:r>
            <a:r>
              <a:rPr lang="es-ES" dirty="0" err="1" smtClean="0"/>
              <a:t>titulars</a:t>
            </a:r>
            <a:r>
              <a:rPr lang="es-ES" dirty="0" smtClean="0"/>
              <a:t> </a:t>
            </a:r>
            <a:r>
              <a:rPr lang="es-ES" dirty="0" err="1" smtClean="0"/>
              <a:t>d’un</a:t>
            </a:r>
            <a:r>
              <a:rPr lang="es-ES" dirty="0" smtClean="0"/>
              <a:t> contracte de </a:t>
            </a:r>
            <a:r>
              <a:rPr lang="es-ES" dirty="0" err="1" smtClean="0"/>
              <a:t>lloguer</a:t>
            </a:r>
            <a:r>
              <a:rPr lang="es-ES" dirty="0" smtClean="0"/>
              <a:t> o estar en </a:t>
            </a:r>
            <a:r>
              <a:rPr lang="es-ES" dirty="0" err="1" smtClean="0"/>
              <a:t>procés</a:t>
            </a:r>
            <a:r>
              <a:rPr lang="es-ES" dirty="0" smtClean="0"/>
              <a:t> de cerca </a:t>
            </a:r>
            <a:r>
              <a:rPr lang="es-ES" dirty="0" err="1" smtClean="0"/>
              <a:t>d’habitatge</a:t>
            </a:r>
            <a:r>
              <a:rPr lang="es-ES" dirty="0"/>
              <a:t> </a:t>
            </a:r>
            <a:r>
              <a:rPr lang="es-ES" dirty="0" smtClean="0"/>
              <a:t>i estar en </a:t>
            </a:r>
            <a:r>
              <a:rPr lang="es-ES" dirty="0" err="1" smtClean="0"/>
              <a:t>condicions</a:t>
            </a:r>
            <a:r>
              <a:rPr lang="es-ES" dirty="0" smtClean="0"/>
              <a:t> de poder pagar les rendes del </a:t>
            </a:r>
            <a:r>
              <a:rPr lang="es-ES" dirty="0" err="1" smtClean="0"/>
              <a:t>lloguer</a:t>
            </a:r>
            <a:r>
              <a:rPr lang="es-ES" dirty="0" smtClean="0"/>
              <a:t>.</a:t>
            </a:r>
          </a:p>
          <a:p>
            <a:pPr marL="285750" indent="-285750">
              <a:buFont typeface="Arial" pitchFamily="34" charset="0"/>
              <a:buChar char="•"/>
            </a:pPr>
            <a:r>
              <a:rPr lang="es-ES" dirty="0" smtClean="0"/>
              <a:t>No poden </a:t>
            </a:r>
            <a:r>
              <a:rPr lang="es-ES" dirty="0" err="1" smtClean="0"/>
              <a:t>haver</a:t>
            </a:r>
            <a:r>
              <a:rPr lang="es-ES" dirty="0" smtClean="0"/>
              <a:t> </a:t>
            </a:r>
            <a:r>
              <a:rPr lang="es-ES" dirty="0" err="1" smtClean="0"/>
              <a:t>passat</a:t>
            </a:r>
            <a:r>
              <a:rPr lang="es-ES" dirty="0" smtClean="0"/>
              <a:t> </a:t>
            </a:r>
            <a:r>
              <a:rPr lang="es-ES" dirty="0" err="1" smtClean="0"/>
              <a:t>més</a:t>
            </a:r>
            <a:r>
              <a:rPr lang="es-ES" dirty="0" smtClean="0"/>
              <a:t> de 24 </a:t>
            </a:r>
            <a:r>
              <a:rPr lang="es-ES" dirty="0" err="1" smtClean="0"/>
              <a:t>mesos</a:t>
            </a:r>
            <a:r>
              <a:rPr lang="es-ES" dirty="0" smtClean="0"/>
              <a:t> des de que es va </a:t>
            </a:r>
            <a:r>
              <a:rPr lang="es-ES" dirty="0" err="1" smtClean="0"/>
              <a:t>perdre</a:t>
            </a:r>
            <a:r>
              <a:rPr lang="es-ES" dirty="0" smtClean="0"/>
              <a:t> </a:t>
            </a:r>
            <a:r>
              <a:rPr lang="es-ES" dirty="0" err="1" smtClean="0"/>
              <a:t>l’habitatge</a:t>
            </a:r>
            <a:r>
              <a:rPr lang="es-ES" dirty="0" smtClean="0"/>
              <a:t> en el </a:t>
            </a:r>
            <a:r>
              <a:rPr lang="es-ES" dirty="0" err="1" smtClean="0"/>
              <a:t>moment</a:t>
            </a:r>
            <a:r>
              <a:rPr lang="es-ES" dirty="0" smtClean="0"/>
              <a:t> que es </a:t>
            </a:r>
            <a:r>
              <a:rPr lang="es-ES" dirty="0" err="1" smtClean="0"/>
              <a:t>sol.licita</a:t>
            </a:r>
            <a:r>
              <a:rPr lang="es-ES" dirty="0" smtClean="0"/>
              <a:t> la </a:t>
            </a:r>
            <a:r>
              <a:rPr lang="es-ES" dirty="0" err="1" smtClean="0"/>
              <a:t>prestació</a:t>
            </a:r>
            <a:r>
              <a:rPr lang="es-ES" dirty="0" smtClean="0"/>
              <a:t>.</a:t>
            </a:r>
          </a:p>
          <a:p>
            <a:pPr marL="285750" indent="-285750">
              <a:buFont typeface="Arial" pitchFamily="34" charset="0"/>
              <a:buChar char="•"/>
            </a:pPr>
            <a:r>
              <a:rPr lang="es-ES" dirty="0" err="1" smtClean="0"/>
              <a:t>L’import</a:t>
            </a:r>
            <a:r>
              <a:rPr lang="es-ES" dirty="0" smtClean="0"/>
              <a:t> mensual del </a:t>
            </a:r>
            <a:r>
              <a:rPr lang="es-ES" dirty="0" err="1" smtClean="0"/>
              <a:t>lloguer</a:t>
            </a:r>
            <a:r>
              <a:rPr lang="es-ES" dirty="0" smtClean="0"/>
              <a:t> no </a:t>
            </a:r>
            <a:r>
              <a:rPr lang="es-ES" dirty="0" err="1" smtClean="0"/>
              <a:t>pot</a:t>
            </a:r>
            <a:r>
              <a:rPr lang="es-ES" dirty="0" smtClean="0"/>
              <a:t> superar </a:t>
            </a:r>
            <a:r>
              <a:rPr lang="es-ES" dirty="0" err="1" smtClean="0"/>
              <a:t>els</a:t>
            </a:r>
            <a:r>
              <a:rPr lang="es-ES" dirty="0" smtClean="0"/>
              <a:t> 600 euros.</a:t>
            </a:r>
          </a:p>
          <a:p>
            <a:pPr marL="285750" indent="-285750">
              <a:buFont typeface="Arial" pitchFamily="34" charset="0"/>
              <a:buChar char="•"/>
            </a:pPr>
            <a:r>
              <a:rPr lang="es-ES" dirty="0" err="1" smtClean="0"/>
              <a:t>Quantia</a:t>
            </a:r>
            <a:r>
              <a:rPr lang="es-ES" dirty="0" smtClean="0"/>
              <a:t> </a:t>
            </a:r>
            <a:r>
              <a:rPr lang="es-ES" dirty="0" err="1" smtClean="0"/>
              <a:t>màxima</a:t>
            </a:r>
            <a:r>
              <a:rPr lang="es-ES" dirty="0" smtClean="0"/>
              <a:t> de </a:t>
            </a:r>
            <a:r>
              <a:rPr lang="es-ES" dirty="0" err="1" smtClean="0"/>
              <a:t>l’ajut</a:t>
            </a:r>
            <a:r>
              <a:rPr lang="es-ES" dirty="0" smtClean="0"/>
              <a:t>: 3.000 euros.</a:t>
            </a:r>
          </a:p>
          <a:p>
            <a:pPr marL="285750" indent="-285750">
              <a:buFont typeface="Arial" pitchFamily="34" charset="0"/>
              <a:buChar char="•"/>
            </a:pPr>
            <a:r>
              <a:rPr lang="ca-ES" i="1" dirty="0"/>
              <a:t>NOTA: Les persones que considerin que no poden esperar al dia de l’entrevista per iniciar el tràmit, poden adreçar-se directament al CCM i un cop realitzada l’entrevista amb nosaltres, des d’aquí </a:t>
            </a:r>
            <a:r>
              <a:rPr lang="ca-ES" i="1" dirty="0" err="1"/>
              <a:t>enviariem</a:t>
            </a:r>
            <a:r>
              <a:rPr lang="ca-ES" i="1" dirty="0"/>
              <a:t> l’informe social.</a:t>
            </a:r>
          </a:p>
          <a:p>
            <a:pPr marL="285750" indent="-285750">
              <a:buFont typeface="Arial" pitchFamily="34" charset="0"/>
              <a:buChar char="•"/>
            </a:pPr>
            <a:endParaRPr lang="es-ES" dirty="0"/>
          </a:p>
        </p:txBody>
      </p:sp>
      <p:sp>
        <p:nvSpPr>
          <p:cNvPr id="7" name="6 CuadroTexto"/>
          <p:cNvSpPr txBox="1"/>
          <p:nvPr/>
        </p:nvSpPr>
        <p:spPr>
          <a:xfrm>
            <a:off x="129296" y="1484784"/>
            <a:ext cx="8826152" cy="1200329"/>
          </a:xfrm>
          <a:prstGeom prst="rect">
            <a:avLst/>
          </a:prstGeom>
          <a:noFill/>
        </p:spPr>
        <p:txBody>
          <a:bodyPr wrap="square" rtlCol="0">
            <a:spAutoFit/>
          </a:bodyPr>
          <a:lstStyle/>
          <a:p>
            <a:pPr lvl="2" algn="ctr"/>
            <a:r>
              <a:rPr lang="es-ES" sz="2400" b="1" dirty="0" smtClean="0">
                <a:solidFill>
                  <a:schemeClr val="accent3">
                    <a:lumMod val="50000"/>
                  </a:schemeClr>
                </a:solidFill>
              </a:rPr>
              <a:t>B )PRESTACIÓ ECONÒMICA D’URGÈNCIA ESPECIAL: </a:t>
            </a:r>
          </a:p>
          <a:p>
            <a:pPr lvl="2" algn="ctr"/>
            <a:r>
              <a:rPr lang="es-ES" sz="2400" b="1" dirty="0" smtClean="0">
                <a:solidFill>
                  <a:schemeClr val="accent3">
                    <a:lumMod val="50000"/>
                  </a:schemeClr>
                </a:solidFill>
              </a:rPr>
              <a:t>AJUT PER PERSONES QUE HAN PERDUT L’HABITATGE PER </a:t>
            </a:r>
            <a:r>
              <a:rPr lang="es-ES" sz="2400" b="1" dirty="0" smtClean="0">
                <a:solidFill>
                  <a:srgbClr val="FF0000"/>
                </a:solidFill>
              </a:rPr>
              <a:t>DESNONAMENT O EXECUCIÓ HIPOTECÀRIA</a:t>
            </a:r>
            <a:r>
              <a:rPr lang="es-ES" sz="2400" b="1" dirty="0" smtClean="0"/>
              <a:t>.</a:t>
            </a:r>
          </a:p>
        </p:txBody>
      </p:sp>
    </p:spTree>
    <p:extLst>
      <p:ext uri="{BB962C8B-B14F-4D97-AF65-F5344CB8AC3E}">
        <p14:creationId xmlns:p14="http://schemas.microsoft.com/office/powerpoint/2010/main" val="3418897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8" name="2 Título"/>
          <p:cNvSpPr txBox="1">
            <a:spLocks/>
          </p:cNvSpPr>
          <p:nvPr/>
        </p:nvSpPr>
        <p:spPr>
          <a:xfrm>
            <a:off x="457200" y="1700808"/>
            <a:ext cx="8229600" cy="504056"/>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ES" sz="4800" b="1" dirty="0" smtClean="0">
                <a:solidFill>
                  <a:schemeClr val="accent3">
                    <a:lumMod val="50000"/>
                  </a:schemeClr>
                </a:solidFill>
              </a:rPr>
              <a:t>ESQUEMA DE LA PRESENTACIÓ</a:t>
            </a:r>
            <a:endParaRPr lang="es-ES" sz="4800" b="1" dirty="0">
              <a:solidFill>
                <a:schemeClr val="accent3">
                  <a:lumMod val="50000"/>
                </a:schemeClr>
              </a:solidFill>
            </a:endParaRPr>
          </a:p>
        </p:txBody>
      </p:sp>
      <p:sp>
        <p:nvSpPr>
          <p:cNvPr id="9" name="8 CuadroTexto"/>
          <p:cNvSpPr txBox="1"/>
          <p:nvPr/>
        </p:nvSpPr>
        <p:spPr>
          <a:xfrm>
            <a:off x="395536" y="2564904"/>
            <a:ext cx="8270576" cy="3385542"/>
          </a:xfrm>
          <a:prstGeom prst="rect">
            <a:avLst/>
          </a:prstGeom>
          <a:noFill/>
        </p:spPr>
        <p:txBody>
          <a:bodyPr wrap="square" rtlCol="0">
            <a:spAutoFit/>
          </a:bodyPr>
          <a:lstStyle/>
          <a:p>
            <a:pPr lvl="1" indent="-457200">
              <a:buFont typeface="Wingdings" pitchFamily="2" charset="2"/>
              <a:buChar char="§"/>
            </a:pPr>
            <a:r>
              <a:rPr lang="es-ES" sz="2800" dirty="0" smtClean="0"/>
              <a:t>Bloc 1:	 </a:t>
            </a:r>
            <a:r>
              <a:rPr lang="ca-ES" sz="2800" dirty="0" smtClean="0"/>
              <a:t>Introducció als Serveis Socials</a:t>
            </a:r>
          </a:p>
          <a:p>
            <a:pPr lvl="1" indent="-457200">
              <a:buFont typeface="Wingdings" pitchFamily="2" charset="2"/>
              <a:buChar char="§"/>
            </a:pPr>
            <a:r>
              <a:rPr lang="ca-ES" sz="2800" dirty="0" smtClean="0"/>
              <a:t>Bloc 2:	La Renta Mínima d’Inserció (PIRMI)</a:t>
            </a:r>
          </a:p>
          <a:p>
            <a:pPr lvl="1" indent="-457200">
              <a:buFont typeface="Wingdings" pitchFamily="2" charset="2"/>
              <a:buChar char="§"/>
            </a:pPr>
            <a:r>
              <a:rPr lang="ca-ES" sz="2800" dirty="0" smtClean="0"/>
              <a:t>Bloc 3: 	Ajuts econòmics relacionats amb habitatge</a:t>
            </a:r>
          </a:p>
          <a:p>
            <a:pPr lvl="1" indent="-457200">
              <a:buFont typeface="Wingdings" pitchFamily="2" charset="2"/>
              <a:buChar char="§"/>
            </a:pPr>
            <a:r>
              <a:rPr lang="ca-ES" sz="2800" dirty="0" smtClean="0">
                <a:solidFill>
                  <a:srgbClr val="FF0000"/>
                </a:solidFill>
              </a:rPr>
              <a:t>Bloc 4: 	Ajuts econòmics puntuals</a:t>
            </a:r>
          </a:p>
          <a:p>
            <a:pPr lvl="1" indent="-457200">
              <a:buFont typeface="Wingdings" pitchFamily="2" charset="2"/>
              <a:buChar char="§"/>
            </a:pPr>
            <a:r>
              <a:rPr lang="ca-ES" sz="2800" dirty="0" smtClean="0"/>
              <a:t>Bloc 5: 	Ajuts i </a:t>
            </a:r>
            <a:r>
              <a:rPr lang="ca-ES" sz="2800" dirty="0" smtClean="0"/>
              <a:t>avantatges </a:t>
            </a:r>
            <a:r>
              <a:rPr lang="ca-ES" sz="2800" dirty="0" smtClean="0"/>
              <a:t>per famílies amb fills a 		càrrec</a:t>
            </a:r>
          </a:p>
          <a:p>
            <a:pPr marL="0" lvl="1"/>
            <a:endParaRPr lang="es-ES" sz="2800" dirty="0" smtClean="0"/>
          </a:p>
          <a:p>
            <a:endParaRPr lang="es-ES" dirty="0"/>
          </a:p>
        </p:txBody>
      </p:sp>
    </p:spTree>
    <p:extLst>
      <p:ext uri="{BB962C8B-B14F-4D97-AF65-F5344CB8AC3E}">
        <p14:creationId xmlns:p14="http://schemas.microsoft.com/office/powerpoint/2010/main" val="438602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6" name="2 Título"/>
          <p:cNvSpPr txBox="1">
            <a:spLocks/>
          </p:cNvSpPr>
          <p:nvPr/>
        </p:nvSpPr>
        <p:spPr>
          <a:xfrm>
            <a:off x="280256" y="1437854"/>
            <a:ext cx="8583488" cy="839018"/>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ES" sz="3600" b="1" dirty="0" smtClean="0">
                <a:solidFill>
                  <a:schemeClr val="accent3">
                    <a:lumMod val="50000"/>
                  </a:schemeClr>
                </a:solidFill>
              </a:rPr>
              <a:t>AJUTS ECONÒMICS </a:t>
            </a:r>
            <a:r>
              <a:rPr lang="es-ES" sz="3600" b="1" dirty="0" smtClean="0">
                <a:solidFill>
                  <a:srgbClr val="FF0000"/>
                </a:solidFill>
              </a:rPr>
              <a:t>PUNTUALS</a:t>
            </a:r>
            <a:endParaRPr lang="es-ES" sz="3600" b="1" dirty="0">
              <a:solidFill>
                <a:srgbClr val="FF0000"/>
              </a:solidFill>
            </a:endParaRPr>
          </a:p>
        </p:txBody>
      </p:sp>
      <p:sp>
        <p:nvSpPr>
          <p:cNvPr id="7" name="6 Rectángulo"/>
          <p:cNvSpPr/>
          <p:nvPr/>
        </p:nvSpPr>
        <p:spPr>
          <a:xfrm>
            <a:off x="888182" y="2279003"/>
            <a:ext cx="7272808" cy="6063198"/>
          </a:xfrm>
          <a:prstGeom prst="rect">
            <a:avLst/>
          </a:prstGeom>
        </p:spPr>
        <p:txBody>
          <a:bodyPr wrap="square">
            <a:spAutoFit/>
          </a:bodyPr>
          <a:lstStyle/>
          <a:p>
            <a:r>
              <a:rPr lang="ca-ES" dirty="0"/>
              <a:t>Estan </a:t>
            </a:r>
            <a:r>
              <a:rPr lang="ca-ES" dirty="0" smtClean="0"/>
              <a:t>establerts dins del reglament de prestacions econòmiques de Serveis Socials. Són ajuts limitats en el seu import en els que hi ha un copagament. Estan subjectes a:</a:t>
            </a:r>
          </a:p>
          <a:p>
            <a:pPr marL="800100" lvl="1" indent="-342900">
              <a:buFont typeface="Arial" pitchFamily="34" charset="0"/>
              <a:buChar char="•"/>
            </a:pPr>
            <a:r>
              <a:rPr lang="ca-ES" sz="1600" b="1" dirty="0" err="1"/>
              <a:t>Baremació</a:t>
            </a:r>
            <a:r>
              <a:rPr lang="ca-ES" sz="1600" b="1" dirty="0"/>
              <a:t> </a:t>
            </a:r>
            <a:r>
              <a:rPr lang="ca-ES" sz="1600" dirty="0"/>
              <a:t>econòmica </a:t>
            </a:r>
          </a:p>
          <a:p>
            <a:pPr marL="800100" lvl="1" indent="-342900">
              <a:buFont typeface="Arial" pitchFamily="34" charset="0"/>
              <a:buChar char="•"/>
            </a:pPr>
            <a:r>
              <a:rPr lang="ca-ES" sz="1600" b="1" dirty="0"/>
              <a:t>Valoració</a:t>
            </a:r>
            <a:r>
              <a:rPr lang="ca-ES" sz="1600" dirty="0"/>
              <a:t> per part de l’ equip de </a:t>
            </a:r>
            <a:r>
              <a:rPr lang="ca-ES" sz="1600" b="1" dirty="0"/>
              <a:t>professionals</a:t>
            </a:r>
          </a:p>
          <a:p>
            <a:pPr marL="800100" lvl="1" indent="-342900">
              <a:buFont typeface="Arial" pitchFamily="34" charset="0"/>
              <a:buChar char="•"/>
            </a:pPr>
            <a:r>
              <a:rPr lang="ca-ES" sz="1600" b="1" dirty="0"/>
              <a:t>Pla d’intervenció </a:t>
            </a:r>
            <a:r>
              <a:rPr lang="ca-ES" sz="1600" dirty="0"/>
              <a:t>i tractament social</a:t>
            </a:r>
          </a:p>
          <a:p>
            <a:pPr marL="800100" lvl="1" indent="-342900">
              <a:buFont typeface="Arial" pitchFamily="34" charset="0"/>
              <a:buChar char="•"/>
            </a:pPr>
            <a:r>
              <a:rPr lang="ca-ES" sz="1600" b="1" dirty="0"/>
              <a:t>Assignació pressupostària</a:t>
            </a:r>
          </a:p>
          <a:p>
            <a:pPr marL="800100" lvl="1" indent="-342900">
              <a:buFont typeface="Arial" pitchFamily="34" charset="0"/>
              <a:buChar char="•"/>
            </a:pPr>
            <a:r>
              <a:rPr lang="ca-ES" sz="1600" b="1" dirty="0"/>
              <a:t>Altres </a:t>
            </a:r>
            <a:r>
              <a:rPr lang="ca-ES" sz="1600" dirty="0"/>
              <a:t>(certificat disminució, malalties cròniques....)</a:t>
            </a:r>
          </a:p>
          <a:p>
            <a:endParaRPr lang="ca-ES" dirty="0" smtClean="0"/>
          </a:p>
          <a:p>
            <a:pPr algn="just"/>
            <a:r>
              <a:rPr lang="ca-ES" dirty="0" smtClean="0"/>
              <a:t>Poden cobrir necessitats bàsiques d’alimentació, higiene, roba i calçat, situacions de desemparament urgents, ajuts accés o manteniment de l’habitatge habitual, relacionats amb la salut i l’atenció sanitària, desplaçaments per determinats conceptes, atenció a infants, suport a la integració sociolaboral i altres situacions urgents i de greu necessitat.</a:t>
            </a:r>
            <a:endParaRPr lang="ca-ES" dirty="0"/>
          </a:p>
          <a:p>
            <a:endParaRPr lang="ca-ES" dirty="0"/>
          </a:p>
          <a:p>
            <a:pPr lvl="1"/>
            <a:endParaRPr lang="ca-ES" sz="1600" dirty="0" smtClean="0"/>
          </a:p>
          <a:p>
            <a:pPr marL="800100" lvl="1" indent="-342900">
              <a:buFont typeface="Arial" pitchFamily="34" charset="0"/>
              <a:buChar char="•"/>
            </a:pPr>
            <a:endParaRPr lang="ca-ES" sz="1600" dirty="0"/>
          </a:p>
          <a:p>
            <a:pPr marL="800100" lvl="1" indent="-342900">
              <a:buFont typeface="Arial" pitchFamily="34" charset="0"/>
              <a:buChar char="•"/>
            </a:pPr>
            <a:endParaRPr lang="ca-ES" sz="1600" dirty="0" smtClean="0"/>
          </a:p>
          <a:p>
            <a:pPr marL="800100" lvl="1" indent="-342900">
              <a:buFont typeface="Arial" pitchFamily="34" charset="0"/>
              <a:buChar char="•"/>
            </a:pPr>
            <a:endParaRPr lang="ca-ES" sz="1600" dirty="0"/>
          </a:p>
          <a:p>
            <a:pPr marL="800100" lvl="1" indent="-342900">
              <a:buFont typeface="Arial" pitchFamily="34" charset="0"/>
              <a:buChar char="•"/>
            </a:pPr>
            <a:endParaRPr lang="ca-ES" sz="1600" dirty="0" smtClean="0"/>
          </a:p>
          <a:p>
            <a:pPr marL="800100" lvl="1" indent="-342900">
              <a:buFont typeface="Arial" pitchFamily="34" charset="0"/>
              <a:buChar char="•"/>
            </a:pPr>
            <a:endParaRPr lang="ca-ES" sz="1600" dirty="0"/>
          </a:p>
          <a:p>
            <a:pPr marL="800100" lvl="1" indent="-342900">
              <a:buFont typeface="Arial" pitchFamily="34" charset="0"/>
              <a:buChar char="•"/>
            </a:pPr>
            <a:endParaRPr lang="ca-ES" sz="1600" dirty="0" smtClean="0"/>
          </a:p>
          <a:p>
            <a:pPr marL="800100" lvl="1" indent="-342900">
              <a:buFont typeface="Arial" pitchFamily="34" charset="0"/>
              <a:buChar char="•"/>
            </a:pPr>
            <a:endParaRPr lang="ca-ES" sz="1600" dirty="0" smtClean="0"/>
          </a:p>
        </p:txBody>
      </p:sp>
    </p:spTree>
    <p:extLst>
      <p:ext uri="{BB962C8B-B14F-4D97-AF65-F5344CB8AC3E}">
        <p14:creationId xmlns:p14="http://schemas.microsoft.com/office/powerpoint/2010/main" val="416597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8" name="2 Título"/>
          <p:cNvSpPr txBox="1">
            <a:spLocks/>
          </p:cNvSpPr>
          <p:nvPr/>
        </p:nvSpPr>
        <p:spPr>
          <a:xfrm>
            <a:off x="457200" y="1700808"/>
            <a:ext cx="8229600" cy="504056"/>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ES" sz="4800" b="1" dirty="0" smtClean="0">
                <a:solidFill>
                  <a:schemeClr val="accent3">
                    <a:lumMod val="50000"/>
                  </a:schemeClr>
                </a:solidFill>
              </a:rPr>
              <a:t>ESQUEMA DE LA PRESENTACIÓ</a:t>
            </a:r>
            <a:endParaRPr lang="es-ES" sz="4800" b="1" dirty="0">
              <a:solidFill>
                <a:schemeClr val="accent3">
                  <a:lumMod val="50000"/>
                </a:schemeClr>
              </a:solidFill>
            </a:endParaRPr>
          </a:p>
        </p:txBody>
      </p:sp>
      <p:sp>
        <p:nvSpPr>
          <p:cNvPr id="9" name="8 CuadroTexto"/>
          <p:cNvSpPr txBox="1"/>
          <p:nvPr/>
        </p:nvSpPr>
        <p:spPr>
          <a:xfrm>
            <a:off x="395536" y="2564904"/>
            <a:ext cx="8270576" cy="3385542"/>
          </a:xfrm>
          <a:prstGeom prst="rect">
            <a:avLst/>
          </a:prstGeom>
          <a:noFill/>
        </p:spPr>
        <p:txBody>
          <a:bodyPr wrap="square" rtlCol="0">
            <a:spAutoFit/>
          </a:bodyPr>
          <a:lstStyle/>
          <a:p>
            <a:pPr lvl="1" indent="-457200">
              <a:buFont typeface="Wingdings" pitchFamily="2" charset="2"/>
              <a:buChar char="§"/>
            </a:pPr>
            <a:r>
              <a:rPr lang="es-ES" sz="2800" dirty="0" smtClean="0">
                <a:solidFill>
                  <a:srgbClr val="FF0000"/>
                </a:solidFill>
              </a:rPr>
              <a:t>Bloc 1:	</a:t>
            </a:r>
            <a:r>
              <a:rPr lang="ca-ES" sz="2800" dirty="0" smtClean="0">
                <a:solidFill>
                  <a:srgbClr val="FF0000"/>
                </a:solidFill>
              </a:rPr>
              <a:t> Introducció als Serveis Socials</a:t>
            </a:r>
          </a:p>
          <a:p>
            <a:pPr lvl="1" indent="-457200">
              <a:buFont typeface="Wingdings" pitchFamily="2" charset="2"/>
              <a:buChar char="§"/>
            </a:pPr>
            <a:r>
              <a:rPr lang="ca-ES" sz="2800" dirty="0" smtClean="0"/>
              <a:t>Bloc 2:	La Renta Mínima d’Inserció (PIRMI)</a:t>
            </a:r>
          </a:p>
          <a:p>
            <a:pPr lvl="1" indent="-457200">
              <a:buFont typeface="Wingdings" pitchFamily="2" charset="2"/>
              <a:buChar char="§"/>
            </a:pPr>
            <a:r>
              <a:rPr lang="ca-ES" sz="2800" dirty="0" smtClean="0"/>
              <a:t>Bloc 3: 	Ajuts econòmics relacionats amb habitatge</a:t>
            </a:r>
          </a:p>
          <a:p>
            <a:pPr lvl="1" indent="-457200">
              <a:buFont typeface="Wingdings" pitchFamily="2" charset="2"/>
              <a:buChar char="§"/>
            </a:pPr>
            <a:r>
              <a:rPr lang="ca-ES" sz="2800" dirty="0" smtClean="0"/>
              <a:t>Bloc 4: 	Ajuts econòmics puntuals</a:t>
            </a:r>
          </a:p>
          <a:p>
            <a:pPr lvl="1" indent="-457200">
              <a:buFont typeface="Wingdings" pitchFamily="2" charset="2"/>
              <a:buChar char="§"/>
            </a:pPr>
            <a:r>
              <a:rPr lang="ca-ES" sz="2800" dirty="0" smtClean="0"/>
              <a:t>Bloc 5: 	Ajuts i avantatges per famílies amb fills a 		càrrec</a:t>
            </a:r>
          </a:p>
          <a:p>
            <a:pPr marL="0" lvl="1"/>
            <a:endParaRPr lang="es-ES" sz="2800" dirty="0" smtClean="0"/>
          </a:p>
          <a:p>
            <a:endParaRPr lang="es-ES" dirty="0"/>
          </a:p>
        </p:txBody>
      </p:sp>
    </p:spTree>
    <p:extLst>
      <p:ext uri="{BB962C8B-B14F-4D97-AF65-F5344CB8AC3E}">
        <p14:creationId xmlns:p14="http://schemas.microsoft.com/office/powerpoint/2010/main" val="2638510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8" name="2 Título"/>
          <p:cNvSpPr txBox="1">
            <a:spLocks/>
          </p:cNvSpPr>
          <p:nvPr/>
        </p:nvSpPr>
        <p:spPr>
          <a:xfrm>
            <a:off x="457200" y="1700808"/>
            <a:ext cx="8229600" cy="504056"/>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ES" sz="4800" b="1" dirty="0" smtClean="0">
                <a:solidFill>
                  <a:schemeClr val="accent3">
                    <a:lumMod val="50000"/>
                  </a:schemeClr>
                </a:solidFill>
              </a:rPr>
              <a:t>ESQUEMA DE LA PRESENTACIÓ</a:t>
            </a:r>
            <a:endParaRPr lang="es-ES" sz="4800" b="1" dirty="0">
              <a:solidFill>
                <a:schemeClr val="accent3">
                  <a:lumMod val="50000"/>
                </a:schemeClr>
              </a:solidFill>
            </a:endParaRPr>
          </a:p>
        </p:txBody>
      </p:sp>
      <p:sp>
        <p:nvSpPr>
          <p:cNvPr id="9" name="8 CuadroTexto"/>
          <p:cNvSpPr txBox="1"/>
          <p:nvPr/>
        </p:nvSpPr>
        <p:spPr>
          <a:xfrm>
            <a:off x="395536" y="2564904"/>
            <a:ext cx="8270576" cy="3385542"/>
          </a:xfrm>
          <a:prstGeom prst="rect">
            <a:avLst/>
          </a:prstGeom>
          <a:noFill/>
        </p:spPr>
        <p:txBody>
          <a:bodyPr wrap="square" rtlCol="0">
            <a:spAutoFit/>
          </a:bodyPr>
          <a:lstStyle/>
          <a:p>
            <a:pPr lvl="1" indent="-457200">
              <a:buFont typeface="Wingdings" pitchFamily="2" charset="2"/>
              <a:buChar char="§"/>
            </a:pPr>
            <a:r>
              <a:rPr lang="es-ES" sz="2800" dirty="0" smtClean="0"/>
              <a:t>Bloc 1:	 </a:t>
            </a:r>
            <a:r>
              <a:rPr lang="es-ES" sz="2800" dirty="0" err="1" smtClean="0"/>
              <a:t>Introducció</a:t>
            </a:r>
            <a:r>
              <a:rPr lang="es-ES" sz="2800" dirty="0" smtClean="0"/>
              <a:t> </a:t>
            </a:r>
            <a:r>
              <a:rPr lang="es-ES" sz="2800" dirty="0" err="1" smtClean="0"/>
              <a:t>als</a:t>
            </a:r>
            <a:r>
              <a:rPr lang="es-ES" sz="2800" dirty="0" smtClean="0"/>
              <a:t> </a:t>
            </a:r>
            <a:r>
              <a:rPr lang="es-ES" sz="2800" dirty="0" err="1" smtClean="0"/>
              <a:t>Serveis</a:t>
            </a:r>
            <a:r>
              <a:rPr lang="es-ES" sz="2800" dirty="0" smtClean="0"/>
              <a:t> </a:t>
            </a:r>
            <a:r>
              <a:rPr lang="es-ES" sz="2800" dirty="0" err="1" smtClean="0"/>
              <a:t>Socials</a:t>
            </a:r>
            <a:endParaRPr lang="es-ES" sz="2800" dirty="0" smtClean="0"/>
          </a:p>
          <a:p>
            <a:pPr lvl="1" indent="-457200">
              <a:buFont typeface="Wingdings" pitchFamily="2" charset="2"/>
              <a:buChar char="§"/>
            </a:pPr>
            <a:r>
              <a:rPr lang="es-ES" sz="2800" dirty="0" smtClean="0"/>
              <a:t>Bloc 2:	La Renta Mínima </a:t>
            </a:r>
            <a:r>
              <a:rPr lang="es-ES" sz="2800" dirty="0" err="1" smtClean="0"/>
              <a:t>d’Inserció</a:t>
            </a:r>
            <a:r>
              <a:rPr lang="es-ES" sz="2800" dirty="0" smtClean="0"/>
              <a:t> (PIRMI)</a:t>
            </a:r>
          </a:p>
          <a:p>
            <a:pPr lvl="1" indent="-457200">
              <a:buFont typeface="Wingdings" pitchFamily="2" charset="2"/>
              <a:buChar char="§"/>
            </a:pPr>
            <a:r>
              <a:rPr lang="es-ES" sz="2800" dirty="0" smtClean="0"/>
              <a:t>Bloc 3: 	</a:t>
            </a:r>
            <a:r>
              <a:rPr lang="es-ES" sz="2800" dirty="0" err="1" smtClean="0"/>
              <a:t>Ajuts</a:t>
            </a:r>
            <a:r>
              <a:rPr lang="es-ES" sz="2800" dirty="0" smtClean="0"/>
              <a:t> </a:t>
            </a:r>
            <a:r>
              <a:rPr lang="es-ES" sz="2800" dirty="0" err="1" smtClean="0"/>
              <a:t>econòmics</a:t>
            </a:r>
            <a:r>
              <a:rPr lang="es-ES" sz="2800" dirty="0" smtClean="0"/>
              <a:t> </a:t>
            </a:r>
            <a:r>
              <a:rPr lang="es-ES" sz="2800" dirty="0" err="1" smtClean="0"/>
              <a:t>relacionats</a:t>
            </a:r>
            <a:r>
              <a:rPr lang="es-ES" sz="2800" dirty="0" smtClean="0"/>
              <a:t> </a:t>
            </a:r>
            <a:r>
              <a:rPr lang="es-ES" sz="2800" dirty="0" err="1" smtClean="0"/>
              <a:t>amb</a:t>
            </a:r>
            <a:r>
              <a:rPr lang="es-ES" sz="2800" dirty="0" smtClean="0"/>
              <a:t> </a:t>
            </a:r>
            <a:r>
              <a:rPr lang="es-ES" sz="2800" dirty="0" err="1" smtClean="0"/>
              <a:t>habitatge</a:t>
            </a:r>
            <a:endParaRPr lang="es-ES" sz="2800" dirty="0" smtClean="0"/>
          </a:p>
          <a:p>
            <a:pPr lvl="1" indent="-457200">
              <a:buFont typeface="Wingdings" pitchFamily="2" charset="2"/>
              <a:buChar char="§"/>
            </a:pPr>
            <a:r>
              <a:rPr lang="es-ES" sz="2800" dirty="0" smtClean="0"/>
              <a:t>Bloc 4: 	</a:t>
            </a:r>
            <a:r>
              <a:rPr lang="es-ES" sz="2800" dirty="0" err="1" smtClean="0"/>
              <a:t>Ajuts</a:t>
            </a:r>
            <a:r>
              <a:rPr lang="es-ES" sz="2800" dirty="0" smtClean="0"/>
              <a:t> </a:t>
            </a:r>
            <a:r>
              <a:rPr lang="es-ES" sz="2800" dirty="0" err="1" smtClean="0"/>
              <a:t>econòmics</a:t>
            </a:r>
            <a:r>
              <a:rPr lang="es-ES" sz="2800" dirty="0" smtClean="0"/>
              <a:t> </a:t>
            </a:r>
            <a:r>
              <a:rPr lang="es-ES" sz="2800" dirty="0" err="1" smtClean="0"/>
              <a:t>puntuals</a:t>
            </a:r>
            <a:endParaRPr lang="es-ES" sz="2800" dirty="0" smtClean="0"/>
          </a:p>
          <a:p>
            <a:pPr lvl="1" indent="-457200">
              <a:buFont typeface="Wingdings" pitchFamily="2" charset="2"/>
              <a:buChar char="§"/>
            </a:pPr>
            <a:r>
              <a:rPr lang="es-ES" sz="2800" dirty="0" smtClean="0">
                <a:solidFill>
                  <a:srgbClr val="FF0000"/>
                </a:solidFill>
              </a:rPr>
              <a:t>Bloc 5: 	</a:t>
            </a:r>
            <a:r>
              <a:rPr lang="es-ES" sz="2800" dirty="0" err="1" smtClean="0">
                <a:solidFill>
                  <a:srgbClr val="FF0000"/>
                </a:solidFill>
              </a:rPr>
              <a:t>Ajuts</a:t>
            </a:r>
            <a:r>
              <a:rPr lang="es-ES" sz="2800" dirty="0" smtClean="0">
                <a:solidFill>
                  <a:srgbClr val="FF0000"/>
                </a:solidFill>
              </a:rPr>
              <a:t> i </a:t>
            </a:r>
            <a:r>
              <a:rPr lang="es-ES" sz="2800" dirty="0" err="1" smtClean="0">
                <a:solidFill>
                  <a:srgbClr val="FF0000"/>
                </a:solidFill>
              </a:rPr>
              <a:t>avantatges</a:t>
            </a:r>
            <a:r>
              <a:rPr lang="es-ES" sz="2800" dirty="0" smtClean="0">
                <a:solidFill>
                  <a:srgbClr val="FF0000"/>
                </a:solidFill>
              </a:rPr>
              <a:t> </a:t>
            </a:r>
            <a:r>
              <a:rPr lang="es-ES" sz="2800" dirty="0" smtClean="0">
                <a:solidFill>
                  <a:srgbClr val="FF0000"/>
                </a:solidFill>
              </a:rPr>
              <a:t>per </a:t>
            </a:r>
            <a:r>
              <a:rPr lang="es-ES" sz="2800" dirty="0" err="1" smtClean="0">
                <a:solidFill>
                  <a:srgbClr val="FF0000"/>
                </a:solidFill>
              </a:rPr>
              <a:t>famílies</a:t>
            </a:r>
            <a:r>
              <a:rPr lang="es-ES" sz="2800" dirty="0" smtClean="0">
                <a:solidFill>
                  <a:srgbClr val="FF0000"/>
                </a:solidFill>
              </a:rPr>
              <a:t> </a:t>
            </a:r>
            <a:r>
              <a:rPr lang="es-ES" sz="2800" dirty="0" err="1" smtClean="0">
                <a:solidFill>
                  <a:srgbClr val="FF0000"/>
                </a:solidFill>
              </a:rPr>
              <a:t>amb</a:t>
            </a:r>
            <a:r>
              <a:rPr lang="es-ES" sz="2800" dirty="0" smtClean="0">
                <a:solidFill>
                  <a:srgbClr val="FF0000"/>
                </a:solidFill>
              </a:rPr>
              <a:t> </a:t>
            </a:r>
            <a:r>
              <a:rPr lang="es-ES" sz="2800" dirty="0" err="1" smtClean="0">
                <a:solidFill>
                  <a:srgbClr val="FF0000"/>
                </a:solidFill>
              </a:rPr>
              <a:t>fills</a:t>
            </a:r>
            <a:r>
              <a:rPr lang="es-ES" sz="2800" dirty="0" smtClean="0">
                <a:solidFill>
                  <a:srgbClr val="FF0000"/>
                </a:solidFill>
              </a:rPr>
              <a:t> a 		</a:t>
            </a:r>
            <a:r>
              <a:rPr lang="es-ES" sz="2800" dirty="0" err="1" smtClean="0">
                <a:solidFill>
                  <a:srgbClr val="FF0000"/>
                </a:solidFill>
              </a:rPr>
              <a:t>càrrec</a:t>
            </a:r>
            <a:endParaRPr lang="es-ES" sz="2800" dirty="0" smtClean="0">
              <a:solidFill>
                <a:srgbClr val="FF0000"/>
              </a:solidFill>
            </a:endParaRPr>
          </a:p>
          <a:p>
            <a:pPr marL="0" lvl="1"/>
            <a:endParaRPr lang="es-ES" sz="2800" dirty="0" smtClean="0"/>
          </a:p>
          <a:p>
            <a:endParaRPr lang="es-ES" dirty="0"/>
          </a:p>
        </p:txBody>
      </p:sp>
    </p:spTree>
    <p:extLst>
      <p:ext uri="{BB962C8B-B14F-4D97-AF65-F5344CB8AC3E}">
        <p14:creationId xmlns:p14="http://schemas.microsoft.com/office/powerpoint/2010/main" val="4012961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graphicFrame>
        <p:nvGraphicFramePr>
          <p:cNvPr id="6" name="5 Tabla"/>
          <p:cNvGraphicFramePr>
            <a:graphicFrameLocks noGrp="1"/>
          </p:cNvGraphicFramePr>
          <p:nvPr>
            <p:extLst>
              <p:ext uri="{D42A27DB-BD31-4B8C-83A1-F6EECF244321}">
                <p14:modId xmlns:p14="http://schemas.microsoft.com/office/powerpoint/2010/main" val="2398501900"/>
              </p:ext>
            </p:extLst>
          </p:nvPr>
        </p:nvGraphicFramePr>
        <p:xfrm>
          <a:off x="506242" y="3068960"/>
          <a:ext cx="8363271" cy="731520"/>
        </p:xfrm>
        <a:graphic>
          <a:graphicData uri="http://schemas.openxmlformats.org/drawingml/2006/table">
            <a:tbl>
              <a:tblPr firstRow="1" bandRow="1">
                <a:tableStyleId>{5C22544A-7EE6-4342-B048-85BDC9FD1C3A}</a:tableStyleId>
              </a:tblPr>
              <a:tblGrid>
                <a:gridCol w="3970784"/>
                <a:gridCol w="2232248"/>
                <a:gridCol w="2160239"/>
              </a:tblGrid>
              <a:tr h="0">
                <a:tc>
                  <a:txBody>
                    <a:bodyPr/>
                    <a:lstStyle/>
                    <a:p>
                      <a:pPr algn="ctr"/>
                      <a:r>
                        <a:rPr lang="es-ES" dirty="0" smtClean="0"/>
                        <a:t>NOM AJUT/PRESTACIÓ</a:t>
                      </a:r>
                      <a:endParaRPr lang="es-ES" dirty="0"/>
                    </a:p>
                  </a:txBody>
                  <a:tcPr/>
                </a:tc>
                <a:tc>
                  <a:txBody>
                    <a:bodyPr/>
                    <a:lstStyle/>
                    <a:p>
                      <a:pPr algn="ctr"/>
                      <a:r>
                        <a:rPr lang="es-ES" dirty="0" smtClean="0"/>
                        <a:t>QUI</a:t>
                      </a:r>
                      <a:r>
                        <a:rPr lang="es-ES" baseline="0" dirty="0" smtClean="0"/>
                        <a:t> EL CONCEDEIX</a:t>
                      </a:r>
                      <a:endParaRPr lang="es-ES" dirty="0"/>
                    </a:p>
                  </a:txBody>
                  <a:tcPr/>
                </a:tc>
                <a:tc>
                  <a:txBody>
                    <a:bodyPr/>
                    <a:lstStyle/>
                    <a:p>
                      <a:pPr algn="ctr"/>
                      <a:r>
                        <a:rPr lang="es-ES" dirty="0" smtClean="0"/>
                        <a:t>ON ES TRAMITA</a:t>
                      </a:r>
                      <a:endParaRPr lang="es-ES" dirty="0"/>
                    </a:p>
                  </a:txBody>
                  <a:tcPr/>
                </a:tc>
              </a:tr>
              <a:tr h="0">
                <a:tc>
                  <a:txBody>
                    <a:bodyPr/>
                    <a:lstStyle/>
                    <a:p>
                      <a:r>
                        <a:rPr lang="ca-ES" noProof="0" dirty="0" smtClean="0"/>
                        <a:t>  Prestació</a:t>
                      </a:r>
                      <a:r>
                        <a:rPr lang="ca-ES" baseline="0" noProof="0" dirty="0" smtClean="0"/>
                        <a:t> per fills a càrrec (“</a:t>
                      </a:r>
                      <a:r>
                        <a:rPr lang="ca-ES" baseline="0" noProof="0" dirty="0" err="1" smtClean="0"/>
                        <a:t>Puntos</a:t>
                      </a:r>
                      <a:r>
                        <a:rPr lang="ca-ES" baseline="0" noProof="0" dirty="0" smtClean="0"/>
                        <a:t>”)</a:t>
                      </a:r>
                      <a:endParaRPr lang="ca-ES" noProof="0" dirty="0"/>
                    </a:p>
                  </a:txBody>
                  <a:tcPr/>
                </a:tc>
                <a:tc>
                  <a:txBody>
                    <a:bodyPr/>
                    <a:lstStyle/>
                    <a:p>
                      <a:pPr algn="ctr"/>
                      <a:r>
                        <a:rPr lang="ca-ES" noProof="0" smtClean="0"/>
                        <a:t>Seguretat Social</a:t>
                      </a:r>
                      <a:endParaRPr lang="ca-ES" noProof="0"/>
                    </a:p>
                  </a:txBody>
                  <a:tcPr/>
                </a:tc>
                <a:tc>
                  <a:txBody>
                    <a:bodyPr/>
                    <a:lstStyle/>
                    <a:p>
                      <a:pPr algn="ctr"/>
                      <a:r>
                        <a:rPr lang="ca-ES" noProof="0" dirty="0" smtClean="0"/>
                        <a:t>Seguretat Social</a:t>
                      </a:r>
                      <a:endParaRPr lang="ca-ES" noProof="0" dirty="0"/>
                    </a:p>
                  </a:txBody>
                  <a:tcPr/>
                </a:tc>
              </a:tr>
            </a:tbl>
          </a:graphicData>
        </a:graphic>
      </p:graphicFrame>
      <p:sp>
        <p:nvSpPr>
          <p:cNvPr id="7" name="2 Título"/>
          <p:cNvSpPr txBox="1">
            <a:spLocks/>
          </p:cNvSpPr>
          <p:nvPr/>
        </p:nvSpPr>
        <p:spPr>
          <a:xfrm>
            <a:off x="533400" y="1772816"/>
            <a:ext cx="8229600" cy="1075258"/>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ES" sz="4000" b="1" dirty="0" smtClean="0">
                <a:solidFill>
                  <a:schemeClr val="accent3">
                    <a:lumMod val="50000"/>
                  </a:schemeClr>
                </a:solidFill>
              </a:rPr>
              <a:t>AJUTS I AVANTATGES</a:t>
            </a:r>
            <a:br>
              <a:rPr lang="es-ES" sz="4000" b="1" dirty="0" smtClean="0">
                <a:solidFill>
                  <a:schemeClr val="accent3">
                    <a:lumMod val="50000"/>
                  </a:schemeClr>
                </a:solidFill>
              </a:rPr>
            </a:br>
            <a:r>
              <a:rPr lang="es-ES" sz="4000" b="1" dirty="0" smtClean="0">
                <a:solidFill>
                  <a:schemeClr val="accent3">
                    <a:lumMod val="50000"/>
                  </a:schemeClr>
                </a:solidFill>
              </a:rPr>
              <a:t>PER FAMÍLIES AMB FILLS A CÀRREC</a:t>
            </a:r>
            <a:endParaRPr lang="es-ES" sz="4000" b="1" dirty="0">
              <a:solidFill>
                <a:schemeClr val="accent3">
                  <a:lumMod val="50000"/>
                </a:schemeClr>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3522249038"/>
              </p:ext>
            </p:extLst>
          </p:nvPr>
        </p:nvGraphicFramePr>
        <p:xfrm>
          <a:off x="497457" y="5013176"/>
          <a:ext cx="8395023" cy="731520"/>
        </p:xfrm>
        <a:graphic>
          <a:graphicData uri="http://schemas.openxmlformats.org/drawingml/2006/table">
            <a:tbl>
              <a:tblPr bandRow="1">
                <a:effectLst>
                  <a:outerShdw blurRad="50800" dist="50800" dir="5400000" algn="ctr" rotWithShape="0">
                    <a:schemeClr val="accent5">
                      <a:lumMod val="60000"/>
                      <a:lumOff val="40000"/>
                    </a:schemeClr>
                  </a:outerShdw>
                </a:effectLst>
                <a:tableStyleId>{5C22544A-7EE6-4342-B048-85BDC9FD1C3A}</a:tableStyleId>
              </a:tblPr>
              <a:tblGrid>
                <a:gridCol w="4002052"/>
                <a:gridCol w="2249826"/>
                <a:gridCol w="2143145"/>
              </a:tblGrid>
              <a:tr h="0">
                <a:tc>
                  <a:txBody>
                    <a:bodyPr/>
                    <a:lstStyle/>
                    <a:p>
                      <a:r>
                        <a:rPr lang="ca-ES" noProof="0" dirty="0" smtClean="0"/>
                        <a:t>3.  Títol de Família nombrosa</a:t>
                      </a:r>
                      <a:endParaRPr lang="ca-ES" noProof="0" dirty="0"/>
                    </a:p>
                  </a:txBody>
                  <a:tcPr/>
                </a:tc>
                <a:tc>
                  <a:txBody>
                    <a:bodyPr/>
                    <a:lstStyle/>
                    <a:p>
                      <a:pPr algn="ctr"/>
                      <a:r>
                        <a:rPr lang="ca-ES" noProof="0" smtClean="0"/>
                        <a:t>Generalitat</a:t>
                      </a:r>
                      <a:endParaRPr lang="ca-ES" noProof="0"/>
                    </a:p>
                  </a:txBody>
                  <a:tcPr/>
                </a:tc>
                <a:tc>
                  <a:txBody>
                    <a:bodyPr/>
                    <a:lstStyle/>
                    <a:p>
                      <a:pPr algn="ctr"/>
                      <a:r>
                        <a:rPr lang="ca-ES" noProof="0" smtClean="0"/>
                        <a:t>Benestar Social</a:t>
                      </a:r>
                      <a:endParaRPr lang="ca-ES" noProof="0"/>
                    </a:p>
                  </a:txBody>
                  <a:tcPr/>
                </a:tc>
              </a:tr>
              <a:tr h="0">
                <a:tc>
                  <a:txBody>
                    <a:bodyPr/>
                    <a:lstStyle/>
                    <a:p>
                      <a:r>
                        <a:rPr lang="ca-ES" noProof="0" dirty="0" smtClean="0"/>
                        <a:t>4. </a:t>
                      </a:r>
                      <a:r>
                        <a:rPr lang="ca-ES" baseline="0" noProof="0" dirty="0" smtClean="0"/>
                        <a:t> Títol de Família Monoparental</a:t>
                      </a:r>
                      <a:endParaRPr lang="ca-ES" noProof="0" dirty="0"/>
                    </a:p>
                  </a:txBody>
                  <a:tcPr/>
                </a:tc>
                <a:tc>
                  <a:txBody>
                    <a:bodyPr/>
                    <a:lstStyle/>
                    <a:p>
                      <a:pPr algn="ctr"/>
                      <a:r>
                        <a:rPr lang="ca-ES" noProof="0" dirty="0" smtClean="0"/>
                        <a:t>Generalitat</a:t>
                      </a:r>
                      <a:endParaRPr lang="ca-ES" noProof="0" dirty="0"/>
                    </a:p>
                  </a:txBody>
                  <a:tcPr/>
                </a:tc>
                <a:tc>
                  <a:txBody>
                    <a:bodyPr/>
                    <a:lstStyle/>
                    <a:p>
                      <a:pPr algn="ctr"/>
                      <a:r>
                        <a:rPr lang="ca-ES" noProof="0" dirty="0" smtClean="0"/>
                        <a:t>Serveis Socials</a:t>
                      </a:r>
                      <a:endParaRPr lang="ca-ES" noProof="0" dirty="0"/>
                    </a:p>
                  </a:txBody>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1850816766"/>
              </p:ext>
            </p:extLst>
          </p:nvPr>
        </p:nvGraphicFramePr>
        <p:xfrm>
          <a:off x="506083" y="3861048"/>
          <a:ext cx="8363271" cy="1005840"/>
        </p:xfrm>
        <a:graphic>
          <a:graphicData uri="http://schemas.openxmlformats.org/drawingml/2006/table">
            <a:tbl>
              <a:tblPr bandRow="1">
                <a:effectLst>
                  <a:outerShdw blurRad="50800" dist="50800" dir="5400000" algn="ctr" rotWithShape="0">
                    <a:schemeClr val="accent5">
                      <a:lumMod val="60000"/>
                      <a:lumOff val="40000"/>
                    </a:schemeClr>
                  </a:outerShdw>
                </a:effectLst>
                <a:tableStyleId>{5C22544A-7EE6-4342-B048-85BDC9FD1C3A}</a:tableStyleId>
              </a:tblPr>
              <a:tblGrid>
                <a:gridCol w="3970784"/>
                <a:gridCol w="2232248"/>
                <a:gridCol w="2160239"/>
              </a:tblGrid>
              <a:tr h="0">
                <a:tc>
                  <a:txBody>
                    <a:bodyPr/>
                    <a:lstStyle/>
                    <a:p>
                      <a:r>
                        <a:rPr lang="ca-ES" noProof="0" dirty="0" smtClean="0"/>
                        <a:t>1.  Prestació econòmica per famílies</a:t>
                      </a:r>
                      <a:r>
                        <a:rPr lang="ca-ES" baseline="0" noProof="0" dirty="0" smtClean="0"/>
                        <a:t> amb infants</a:t>
                      </a:r>
                      <a:endParaRPr lang="ca-ES" noProof="0" dirty="0"/>
                    </a:p>
                  </a:txBody>
                  <a:tcPr/>
                </a:tc>
                <a:tc>
                  <a:txBody>
                    <a:bodyPr/>
                    <a:lstStyle/>
                    <a:p>
                      <a:pPr algn="ctr"/>
                      <a:r>
                        <a:rPr lang="ca-ES" noProof="0" smtClean="0"/>
                        <a:t>Generalitat</a:t>
                      </a:r>
                      <a:endParaRPr lang="ca-ES" noProof="0"/>
                    </a:p>
                  </a:txBody>
                  <a:tcPr/>
                </a:tc>
                <a:tc>
                  <a:txBody>
                    <a:bodyPr/>
                    <a:lstStyle/>
                    <a:p>
                      <a:pPr algn="ctr"/>
                      <a:r>
                        <a:rPr lang="ca-ES" noProof="0" smtClean="0"/>
                        <a:t>Serveis Socials</a:t>
                      </a:r>
                      <a:endParaRPr lang="ca-ES" noProof="0"/>
                    </a:p>
                  </a:txBody>
                  <a:tcPr/>
                </a:tc>
              </a:tr>
              <a:tr h="0">
                <a:tc>
                  <a:txBody>
                    <a:bodyPr/>
                    <a:lstStyle/>
                    <a:p>
                      <a:r>
                        <a:rPr lang="ca-ES" noProof="0" dirty="0" smtClean="0"/>
                        <a:t>2.  Beques per a menors</a:t>
                      </a:r>
                      <a:endParaRPr lang="ca-ES" noProof="0" dirty="0"/>
                    </a:p>
                  </a:txBody>
                  <a:tcPr/>
                </a:tc>
                <a:tc>
                  <a:txBody>
                    <a:bodyPr/>
                    <a:lstStyle/>
                    <a:p>
                      <a:pPr algn="ctr"/>
                      <a:r>
                        <a:rPr lang="ca-ES" noProof="0" dirty="0" smtClean="0"/>
                        <a:t>CCM / Ajuntament</a:t>
                      </a:r>
                      <a:endParaRPr lang="ca-ES" noProof="0" dirty="0"/>
                    </a:p>
                  </a:txBody>
                  <a:tcPr/>
                </a:tc>
                <a:tc>
                  <a:txBody>
                    <a:bodyPr/>
                    <a:lstStyle/>
                    <a:p>
                      <a:pPr algn="ctr"/>
                      <a:r>
                        <a:rPr lang="ca-ES" noProof="0" dirty="0" smtClean="0"/>
                        <a:t>Serveis Socials</a:t>
                      </a:r>
                      <a:endParaRPr lang="ca-ES" noProof="0" dirty="0"/>
                    </a:p>
                  </a:txBody>
                  <a:tcPr/>
                </a:tc>
              </a:tr>
            </a:tbl>
          </a:graphicData>
        </a:graphic>
      </p:graphicFrame>
    </p:spTree>
    <p:extLst>
      <p:ext uri="{BB962C8B-B14F-4D97-AF65-F5344CB8AC3E}">
        <p14:creationId xmlns:p14="http://schemas.microsoft.com/office/powerpoint/2010/main" val="23933455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6" name="5 CuadroTexto"/>
          <p:cNvSpPr txBox="1"/>
          <p:nvPr/>
        </p:nvSpPr>
        <p:spPr>
          <a:xfrm>
            <a:off x="647564" y="2276872"/>
            <a:ext cx="8136904" cy="461665"/>
          </a:xfrm>
          <a:prstGeom prst="rect">
            <a:avLst/>
          </a:prstGeom>
          <a:noFill/>
        </p:spPr>
        <p:txBody>
          <a:bodyPr wrap="square" rtlCol="0">
            <a:spAutoFit/>
          </a:bodyPr>
          <a:lstStyle/>
          <a:p>
            <a:pPr algn="ctr"/>
            <a:r>
              <a:rPr lang="es-ES" sz="2400" b="1" dirty="0"/>
              <a:t>1</a:t>
            </a:r>
            <a:r>
              <a:rPr lang="es-ES" sz="2400" b="1" dirty="0" smtClean="0"/>
              <a:t>. PRESTACIÓ ECONÒMICA PER FAMÍLIES AMB INFANTS</a:t>
            </a:r>
            <a:endParaRPr lang="es-ES" sz="2400" b="1" dirty="0"/>
          </a:p>
        </p:txBody>
      </p:sp>
      <p:sp>
        <p:nvSpPr>
          <p:cNvPr id="7" name="6 CuadroTexto"/>
          <p:cNvSpPr txBox="1"/>
          <p:nvPr/>
        </p:nvSpPr>
        <p:spPr>
          <a:xfrm>
            <a:off x="683568" y="3068960"/>
            <a:ext cx="8100900" cy="2585323"/>
          </a:xfrm>
          <a:prstGeom prst="rect">
            <a:avLst/>
          </a:prstGeom>
          <a:noFill/>
        </p:spPr>
        <p:txBody>
          <a:bodyPr wrap="square" rtlCol="0">
            <a:spAutoFit/>
          </a:bodyPr>
          <a:lstStyle/>
          <a:p>
            <a:pPr marL="285750" indent="-285750">
              <a:buFont typeface="Arial" pitchFamily="34" charset="0"/>
              <a:buChar char="•"/>
            </a:pPr>
            <a:r>
              <a:rPr lang="ca-ES" dirty="0" smtClean="0"/>
              <a:t>És un ajut que atorga la Generalitat a famílies residents a Catalunya en les que s’hagi produït un naixement, adopció, tutela o acolliment i que no superin un determinat nivell d’ingressos.</a:t>
            </a:r>
          </a:p>
          <a:p>
            <a:pPr marL="285750" indent="-285750">
              <a:buFont typeface="Arial" pitchFamily="34" charset="0"/>
              <a:buChar char="•"/>
            </a:pPr>
            <a:r>
              <a:rPr lang="ca-ES" dirty="0" smtClean="0"/>
              <a:t>En cas de part múltiple o adopció, tutela o acolliment de dos o més infants de forma simultània, es concedeix amb caràcter universal.</a:t>
            </a:r>
          </a:p>
          <a:p>
            <a:pPr marL="285750" indent="-285750">
              <a:buFont typeface="Arial" pitchFamily="34" charset="0"/>
              <a:buChar char="•"/>
            </a:pPr>
            <a:r>
              <a:rPr lang="ca-ES" dirty="0" smtClean="0"/>
              <a:t>L’import de l’ajut és de 650 euros o 750 euros en casos de famílies nombroses o monoparentals.</a:t>
            </a:r>
          </a:p>
          <a:p>
            <a:pPr marL="285750" indent="-285750">
              <a:buFont typeface="Arial" pitchFamily="34" charset="0"/>
              <a:buChar char="•"/>
            </a:pPr>
            <a:r>
              <a:rPr lang="ca-ES" dirty="0" smtClean="0"/>
              <a:t>Ha de tramitar-ho la família directament a la </a:t>
            </a:r>
            <a:r>
              <a:rPr lang="ca-ES" b="1" dirty="0" smtClean="0"/>
              <a:t>recepció de Serveis Socials </a:t>
            </a:r>
            <a:r>
              <a:rPr lang="ca-ES" dirty="0" smtClean="0"/>
              <a:t>o  a les </a:t>
            </a:r>
            <a:r>
              <a:rPr lang="ca-ES" b="1" dirty="0" smtClean="0"/>
              <a:t>Oficines de Benestar Social </a:t>
            </a:r>
            <a:r>
              <a:rPr lang="ca-ES" dirty="0" smtClean="0"/>
              <a:t>de la Generalitat de Catalunya. </a:t>
            </a:r>
            <a:endParaRPr lang="ca-ES" b="1" dirty="0"/>
          </a:p>
        </p:txBody>
      </p:sp>
    </p:spTree>
    <p:extLst>
      <p:ext uri="{BB962C8B-B14F-4D97-AF65-F5344CB8AC3E}">
        <p14:creationId xmlns:p14="http://schemas.microsoft.com/office/powerpoint/2010/main" val="24423959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6" name="5 CuadroTexto"/>
          <p:cNvSpPr txBox="1"/>
          <p:nvPr/>
        </p:nvSpPr>
        <p:spPr>
          <a:xfrm>
            <a:off x="694188" y="2132856"/>
            <a:ext cx="8100900" cy="4524315"/>
          </a:xfrm>
          <a:prstGeom prst="rect">
            <a:avLst/>
          </a:prstGeom>
          <a:noFill/>
        </p:spPr>
        <p:txBody>
          <a:bodyPr wrap="square" rtlCol="0">
            <a:spAutoFit/>
          </a:bodyPr>
          <a:lstStyle/>
          <a:p>
            <a:pPr marL="285750" indent="-285750">
              <a:buFont typeface="Arial" pitchFamily="34" charset="0"/>
              <a:buChar char="•"/>
            </a:pPr>
            <a:r>
              <a:rPr lang="ca-ES" dirty="0" smtClean="0"/>
              <a:t>Subjecte a convocatòria.</a:t>
            </a:r>
          </a:p>
          <a:p>
            <a:pPr marL="285750" indent="-285750">
              <a:buFont typeface="Arial" pitchFamily="34" charset="0"/>
              <a:buChar char="•"/>
            </a:pPr>
            <a:endParaRPr lang="ca-ES" dirty="0" smtClean="0"/>
          </a:p>
          <a:p>
            <a:pPr marL="285750" indent="-285750">
              <a:buFont typeface="Arial" pitchFamily="34" charset="0"/>
              <a:buChar char="•"/>
            </a:pPr>
            <a:r>
              <a:rPr lang="ca-ES" dirty="0" smtClean="0"/>
              <a:t>Beques de </a:t>
            </a:r>
            <a:r>
              <a:rPr lang="ca-ES" b="1" dirty="0" smtClean="0"/>
              <a:t>Menjador</a:t>
            </a:r>
            <a:r>
              <a:rPr lang="ca-ES" dirty="0" smtClean="0"/>
              <a:t> del CCM.</a:t>
            </a:r>
          </a:p>
          <a:p>
            <a:pPr marL="285750" indent="-285750">
              <a:buFont typeface="Arial" pitchFamily="34" charset="0"/>
              <a:buChar char="•"/>
            </a:pPr>
            <a:endParaRPr lang="ca-ES" dirty="0" smtClean="0"/>
          </a:p>
          <a:p>
            <a:pPr marL="285750" indent="-285750">
              <a:buFont typeface="Arial" pitchFamily="34" charset="0"/>
              <a:buChar char="•"/>
            </a:pPr>
            <a:r>
              <a:rPr lang="ca-ES" dirty="0" smtClean="0"/>
              <a:t>Beques de </a:t>
            </a:r>
            <a:r>
              <a:rPr lang="ca-ES" b="1" dirty="0" smtClean="0"/>
              <a:t>Llibres</a:t>
            </a:r>
            <a:r>
              <a:rPr lang="ca-ES" dirty="0" smtClean="0"/>
              <a:t> municipals.</a:t>
            </a:r>
          </a:p>
          <a:p>
            <a:pPr marL="285750" indent="-285750">
              <a:buFont typeface="Arial" pitchFamily="34" charset="0"/>
              <a:buChar char="•"/>
            </a:pPr>
            <a:endParaRPr lang="ca-ES" dirty="0" smtClean="0"/>
          </a:p>
          <a:p>
            <a:pPr marL="285750" indent="-285750">
              <a:buFont typeface="Arial" pitchFamily="34" charset="0"/>
              <a:buChar char="•"/>
            </a:pPr>
            <a:r>
              <a:rPr lang="ca-ES" dirty="0" smtClean="0"/>
              <a:t>Estan subjectes a:</a:t>
            </a:r>
          </a:p>
          <a:p>
            <a:pPr marL="1200150" lvl="2" indent="-285750">
              <a:buFont typeface="Arial" pitchFamily="34" charset="0"/>
              <a:buChar char="•"/>
            </a:pPr>
            <a:r>
              <a:rPr lang="ca-ES" dirty="0" smtClean="0"/>
              <a:t>Ingressos econòmics	</a:t>
            </a:r>
          </a:p>
          <a:p>
            <a:pPr marL="1200150" lvl="2" indent="-285750">
              <a:buFont typeface="Arial" pitchFamily="34" charset="0"/>
              <a:buChar char="•"/>
            </a:pPr>
            <a:r>
              <a:rPr lang="ca-ES" dirty="0" smtClean="0"/>
              <a:t>Situació sòcio-familiar</a:t>
            </a:r>
          </a:p>
          <a:p>
            <a:pPr marL="1200150" lvl="2" indent="-285750">
              <a:buFont typeface="Arial" pitchFamily="34" charset="0"/>
              <a:buChar char="•"/>
            </a:pPr>
            <a:r>
              <a:rPr lang="ca-ES" dirty="0" smtClean="0"/>
              <a:t>Zona geogràfica</a:t>
            </a:r>
          </a:p>
          <a:p>
            <a:pPr marL="1200150" lvl="2" indent="-285750">
              <a:buFont typeface="Arial" pitchFamily="34" charset="0"/>
              <a:buChar char="•"/>
            </a:pPr>
            <a:r>
              <a:rPr lang="ca-ES" dirty="0" smtClean="0"/>
              <a:t>Curs escolar</a:t>
            </a:r>
          </a:p>
          <a:p>
            <a:pPr marL="1200150" lvl="2" indent="-285750">
              <a:buFont typeface="Arial" pitchFamily="34" charset="0"/>
              <a:buChar char="•"/>
            </a:pPr>
            <a:r>
              <a:rPr lang="ca-ES" dirty="0" smtClean="0"/>
              <a:t>Número de menors a domicili….</a:t>
            </a:r>
          </a:p>
          <a:p>
            <a:pPr marL="285750" indent="-285750">
              <a:buFont typeface="Arial" pitchFamily="34" charset="0"/>
              <a:buChar char="•"/>
            </a:pPr>
            <a:endParaRPr lang="ca-ES" dirty="0" smtClean="0"/>
          </a:p>
          <a:p>
            <a:pPr marL="285750" indent="-285750">
              <a:buFont typeface="Arial" pitchFamily="34" charset="0"/>
              <a:buChar char="•"/>
            </a:pPr>
            <a:r>
              <a:rPr lang="ca-ES" dirty="0" smtClean="0"/>
              <a:t>Es tramiten des de </a:t>
            </a:r>
            <a:r>
              <a:rPr lang="ca-ES" b="1" dirty="0" smtClean="0"/>
              <a:t>Serveis Socials.</a:t>
            </a:r>
          </a:p>
          <a:p>
            <a:pPr marL="285750" indent="-285750">
              <a:buFont typeface="Arial" pitchFamily="34" charset="0"/>
              <a:buChar char="•"/>
            </a:pPr>
            <a:endParaRPr lang="es-ES" dirty="0"/>
          </a:p>
          <a:p>
            <a:pPr marL="742950" lvl="1" indent="-285750">
              <a:buFont typeface="Arial" pitchFamily="34" charset="0"/>
              <a:buChar char="•"/>
            </a:pPr>
            <a:endParaRPr lang="es-ES" b="1" dirty="0" smtClean="0"/>
          </a:p>
        </p:txBody>
      </p:sp>
      <p:sp>
        <p:nvSpPr>
          <p:cNvPr id="7" name="6 CuadroTexto"/>
          <p:cNvSpPr txBox="1"/>
          <p:nvPr/>
        </p:nvSpPr>
        <p:spPr>
          <a:xfrm>
            <a:off x="448568" y="1484784"/>
            <a:ext cx="8136904" cy="461665"/>
          </a:xfrm>
          <a:prstGeom prst="rect">
            <a:avLst/>
          </a:prstGeom>
          <a:noFill/>
        </p:spPr>
        <p:txBody>
          <a:bodyPr wrap="square" rtlCol="0">
            <a:spAutoFit/>
          </a:bodyPr>
          <a:lstStyle/>
          <a:p>
            <a:pPr algn="ctr"/>
            <a:r>
              <a:rPr lang="es-ES" sz="2400" b="1" dirty="0"/>
              <a:t>2</a:t>
            </a:r>
            <a:r>
              <a:rPr lang="es-ES" sz="2400" b="1" dirty="0" smtClean="0"/>
              <a:t>. BEQUES PER A MENORS</a:t>
            </a:r>
            <a:endParaRPr lang="es-ES" sz="2400" b="1" dirty="0"/>
          </a:p>
        </p:txBody>
      </p:sp>
    </p:spTree>
    <p:extLst>
      <p:ext uri="{BB962C8B-B14F-4D97-AF65-F5344CB8AC3E}">
        <p14:creationId xmlns:p14="http://schemas.microsoft.com/office/powerpoint/2010/main" val="34742685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6" name="5 CuadroTexto"/>
          <p:cNvSpPr txBox="1"/>
          <p:nvPr/>
        </p:nvSpPr>
        <p:spPr>
          <a:xfrm>
            <a:off x="683568" y="2132856"/>
            <a:ext cx="8100900" cy="4124206"/>
          </a:xfrm>
          <a:prstGeom prst="rect">
            <a:avLst/>
          </a:prstGeom>
          <a:noFill/>
        </p:spPr>
        <p:txBody>
          <a:bodyPr wrap="square" rtlCol="0">
            <a:spAutoFit/>
          </a:bodyPr>
          <a:lstStyle/>
          <a:p>
            <a:pPr marL="285750" indent="-285750">
              <a:buFont typeface="Arial" pitchFamily="34" charset="0"/>
              <a:buChar char="•"/>
            </a:pPr>
            <a:r>
              <a:rPr lang="ca-ES" dirty="0" smtClean="0"/>
              <a:t>Per famílies amb 3 o més fills (en cas de fills que tinguin reconegut un 33% de disminució, aquests compten com a dos fills)</a:t>
            </a:r>
          </a:p>
          <a:p>
            <a:endParaRPr lang="ca-ES" dirty="0" smtClean="0"/>
          </a:p>
          <a:p>
            <a:pPr marL="285750" indent="-285750">
              <a:buFont typeface="Arial" pitchFamily="34" charset="0"/>
              <a:buChar char="•"/>
            </a:pPr>
            <a:r>
              <a:rPr lang="ca-ES" dirty="0" smtClean="0"/>
              <a:t>Posseir el títol de família nombrosa dóna dret:</a:t>
            </a:r>
          </a:p>
          <a:p>
            <a:pPr marL="742950" lvl="1" indent="-285750">
              <a:buFont typeface="Arial" pitchFamily="34" charset="0"/>
              <a:buChar char="•"/>
            </a:pPr>
            <a:r>
              <a:rPr lang="ca-ES" dirty="0" smtClean="0"/>
              <a:t> a la reducció de l’Impost de Matriculació de vehicles i a descomptes en la matrícula universitària.</a:t>
            </a:r>
          </a:p>
          <a:p>
            <a:pPr marL="742950" lvl="1" indent="-285750">
              <a:buFont typeface="Arial" pitchFamily="34" charset="0"/>
              <a:buChar char="•"/>
            </a:pPr>
            <a:r>
              <a:rPr lang="ca-ES" dirty="0" smtClean="0"/>
              <a:t>Punts per beques</a:t>
            </a:r>
          </a:p>
          <a:p>
            <a:pPr marL="742950" lvl="1" indent="-285750">
              <a:buFont typeface="Arial" pitchFamily="34" charset="0"/>
              <a:buChar char="•"/>
            </a:pPr>
            <a:r>
              <a:rPr lang="ca-ES" dirty="0" smtClean="0"/>
              <a:t> Beneficis a </a:t>
            </a:r>
            <a:r>
              <a:rPr lang="ca-ES" b="1" dirty="0" smtClean="0"/>
              <a:t>nivell municipal</a:t>
            </a:r>
            <a:r>
              <a:rPr lang="ca-ES" dirty="0" smtClean="0"/>
              <a:t>:</a:t>
            </a:r>
          </a:p>
          <a:p>
            <a:pPr marL="1200150" lvl="2" indent="-285750">
              <a:buFont typeface="Arial" pitchFamily="34" charset="0"/>
              <a:buChar char="•"/>
            </a:pPr>
            <a:r>
              <a:rPr lang="ca-ES" dirty="0" smtClean="0"/>
              <a:t>25% de descompte en el rebut d'escombraries</a:t>
            </a:r>
          </a:p>
          <a:p>
            <a:pPr marL="1200150" lvl="2" indent="-285750">
              <a:buFont typeface="Arial" pitchFamily="34" charset="0"/>
              <a:buChar char="•"/>
            </a:pPr>
            <a:r>
              <a:rPr lang="ca-ES" dirty="0" smtClean="0"/>
              <a:t>25% de descompte en l'impost IBI</a:t>
            </a:r>
          </a:p>
          <a:p>
            <a:pPr lvl="3"/>
            <a:r>
              <a:rPr lang="ca-ES" sz="1400" i="1" dirty="0" smtClean="0">
                <a:solidFill>
                  <a:schemeClr val="bg1">
                    <a:lumMod val="50000"/>
                  </a:schemeClr>
                </a:solidFill>
              </a:rPr>
              <a:t>***Cal demanar-ho a l’Oficina de Gestió tributària***</a:t>
            </a:r>
          </a:p>
          <a:p>
            <a:pPr lvl="3"/>
            <a:endParaRPr lang="ca-ES" sz="1400" i="1" dirty="0" smtClean="0">
              <a:solidFill>
                <a:schemeClr val="bg1">
                  <a:lumMod val="50000"/>
                </a:schemeClr>
              </a:solidFill>
            </a:endParaRPr>
          </a:p>
          <a:p>
            <a:pPr marL="285750" indent="-285750">
              <a:buFont typeface="Arial" pitchFamily="34" charset="0"/>
              <a:buChar char="•"/>
            </a:pPr>
            <a:r>
              <a:rPr lang="ca-ES" dirty="0" smtClean="0"/>
              <a:t>Es tramita a l’</a:t>
            </a:r>
            <a:r>
              <a:rPr lang="ca-ES" b="1" dirty="0" smtClean="0"/>
              <a:t>Oficina de Benestar i Família</a:t>
            </a:r>
          </a:p>
          <a:p>
            <a:pPr marL="285750" indent="-285750">
              <a:buFont typeface="Arial" pitchFamily="34" charset="0"/>
              <a:buChar char="•"/>
            </a:pPr>
            <a:endParaRPr lang="ca-ES" b="1" dirty="0" smtClean="0"/>
          </a:p>
          <a:p>
            <a:pPr algn="ctr"/>
            <a:r>
              <a:rPr lang="ca-ES" b="1" i="1" u="sng" dirty="0" smtClean="0">
                <a:solidFill>
                  <a:schemeClr val="bg1">
                    <a:lumMod val="50000"/>
                  </a:schemeClr>
                </a:solidFill>
              </a:rPr>
              <a:t>Altres avantatges: Cal consultar pàgina web de la Generalitat</a:t>
            </a:r>
          </a:p>
        </p:txBody>
      </p:sp>
      <p:sp>
        <p:nvSpPr>
          <p:cNvPr id="7" name="6 CuadroTexto"/>
          <p:cNvSpPr txBox="1"/>
          <p:nvPr/>
        </p:nvSpPr>
        <p:spPr>
          <a:xfrm>
            <a:off x="647564" y="1484784"/>
            <a:ext cx="8136904" cy="461665"/>
          </a:xfrm>
          <a:prstGeom prst="rect">
            <a:avLst/>
          </a:prstGeom>
          <a:noFill/>
        </p:spPr>
        <p:txBody>
          <a:bodyPr wrap="square" rtlCol="0">
            <a:spAutoFit/>
          </a:bodyPr>
          <a:lstStyle/>
          <a:p>
            <a:pPr algn="ctr"/>
            <a:r>
              <a:rPr lang="es-ES" sz="2400" b="1" dirty="0"/>
              <a:t>3</a:t>
            </a:r>
            <a:r>
              <a:rPr lang="es-ES" sz="2400" b="1" dirty="0" smtClean="0"/>
              <a:t>. TÍTOL DE FAMÍLIA NOMBROSA</a:t>
            </a:r>
            <a:endParaRPr lang="es-ES" sz="2400" b="1" dirty="0"/>
          </a:p>
        </p:txBody>
      </p:sp>
    </p:spTree>
    <p:extLst>
      <p:ext uri="{BB962C8B-B14F-4D97-AF65-F5344CB8AC3E}">
        <p14:creationId xmlns:p14="http://schemas.microsoft.com/office/powerpoint/2010/main" val="3777051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6" name="5 CuadroTexto"/>
          <p:cNvSpPr txBox="1"/>
          <p:nvPr/>
        </p:nvSpPr>
        <p:spPr>
          <a:xfrm>
            <a:off x="630424" y="1357114"/>
            <a:ext cx="8136904" cy="461665"/>
          </a:xfrm>
          <a:prstGeom prst="rect">
            <a:avLst/>
          </a:prstGeom>
          <a:noFill/>
        </p:spPr>
        <p:txBody>
          <a:bodyPr wrap="square" rtlCol="0">
            <a:spAutoFit/>
          </a:bodyPr>
          <a:lstStyle/>
          <a:p>
            <a:pPr algn="ctr"/>
            <a:r>
              <a:rPr lang="es-ES" sz="2400" b="1" dirty="0"/>
              <a:t>4</a:t>
            </a:r>
            <a:r>
              <a:rPr lang="es-ES" sz="2400" b="1" dirty="0" smtClean="0"/>
              <a:t>. TÍTOL DE FAMÍLIA MONOPARENTAL</a:t>
            </a:r>
            <a:endParaRPr lang="es-ES" sz="2400" b="1" dirty="0"/>
          </a:p>
        </p:txBody>
      </p:sp>
      <p:sp>
        <p:nvSpPr>
          <p:cNvPr id="7" name="6 CuadroTexto"/>
          <p:cNvSpPr txBox="1"/>
          <p:nvPr/>
        </p:nvSpPr>
        <p:spPr>
          <a:xfrm>
            <a:off x="666428" y="2132856"/>
            <a:ext cx="8100900" cy="4247317"/>
          </a:xfrm>
          <a:prstGeom prst="rect">
            <a:avLst/>
          </a:prstGeom>
          <a:noFill/>
        </p:spPr>
        <p:txBody>
          <a:bodyPr wrap="square" rtlCol="0">
            <a:spAutoFit/>
          </a:bodyPr>
          <a:lstStyle/>
          <a:p>
            <a:pPr marL="285750" indent="-285750">
              <a:buFont typeface="Arial" pitchFamily="34" charset="0"/>
              <a:buChar char="•"/>
            </a:pPr>
            <a:r>
              <a:rPr lang="ca-ES" dirty="0" smtClean="0"/>
              <a:t>S'entén per família monoparental aquella que està </a:t>
            </a:r>
            <a:r>
              <a:rPr lang="ca-ES" dirty="0" smtClean="0"/>
              <a:t>constituïda </a:t>
            </a:r>
            <a:r>
              <a:rPr lang="ca-ES" dirty="0" smtClean="0"/>
              <a:t>per </a:t>
            </a:r>
            <a:r>
              <a:rPr lang="ca-ES" b="1" dirty="0" smtClean="0"/>
              <a:t>un sol </a:t>
            </a:r>
            <a:r>
              <a:rPr lang="ca-ES" dirty="0" smtClean="0"/>
              <a:t>progenitor (home o dona) amb un o més fills a càrrec  i en la que els menors no percebin la pensió per aliments o que aquesta no superi els límits marcats (aproximadament 320 euros)</a:t>
            </a:r>
          </a:p>
          <a:p>
            <a:endParaRPr lang="ca-ES" dirty="0" smtClean="0"/>
          </a:p>
          <a:p>
            <a:pPr marL="285750" indent="-285750">
              <a:buFont typeface="Arial" pitchFamily="34" charset="0"/>
              <a:buChar char="•"/>
            </a:pPr>
            <a:r>
              <a:rPr lang="ca-ES" dirty="0" smtClean="0"/>
              <a:t>Avantatges per part de la Generalitat: Es concedeixen ajuts / descomptes / beneficis en diferents àmbits, com ara ensenyament, lleure, transport….</a:t>
            </a:r>
          </a:p>
          <a:p>
            <a:pPr marL="285750" indent="-285750">
              <a:buFont typeface="Arial" pitchFamily="34" charset="0"/>
              <a:buChar char="•"/>
            </a:pPr>
            <a:endParaRPr lang="ca-ES" dirty="0" smtClean="0"/>
          </a:p>
          <a:p>
            <a:pPr marL="285750" indent="-285750">
              <a:buFont typeface="Arial" pitchFamily="34" charset="0"/>
              <a:buChar char="•"/>
            </a:pPr>
            <a:r>
              <a:rPr lang="ca-ES" dirty="0" smtClean="0"/>
              <a:t>També es tenen altres avantatges per part d’alguns establiments, entitats col·laboradores i ens locals (ofereixen descomptes o tarifes especials)</a:t>
            </a:r>
          </a:p>
          <a:p>
            <a:pPr marL="285750" indent="-285750">
              <a:buFont typeface="Arial" pitchFamily="34" charset="0"/>
              <a:buChar char="•"/>
            </a:pPr>
            <a:endParaRPr lang="ca-ES" dirty="0" smtClean="0"/>
          </a:p>
          <a:p>
            <a:pPr marL="285750" indent="-285750">
              <a:buFont typeface="Arial" pitchFamily="34" charset="0"/>
              <a:buChar char="•"/>
            </a:pPr>
            <a:r>
              <a:rPr lang="ca-ES" dirty="0" smtClean="0"/>
              <a:t>Es tramita a des de la </a:t>
            </a:r>
            <a:r>
              <a:rPr lang="ca-ES" b="1" dirty="0" smtClean="0"/>
              <a:t>Recepció de Serveis Socials.</a:t>
            </a:r>
          </a:p>
          <a:p>
            <a:pPr marL="285750" indent="-285750">
              <a:buFont typeface="Arial" pitchFamily="34" charset="0"/>
              <a:buChar char="•"/>
            </a:pPr>
            <a:endParaRPr lang="es-ES" b="1" dirty="0" smtClean="0"/>
          </a:p>
          <a:p>
            <a:pPr algn="ctr"/>
            <a:r>
              <a:rPr lang="ca-ES" b="1" i="1" u="sng" dirty="0">
                <a:solidFill>
                  <a:schemeClr val="bg1">
                    <a:lumMod val="50000"/>
                  </a:schemeClr>
                </a:solidFill>
              </a:rPr>
              <a:t>Altres avantatges: Cal consultar pàgina web de la Generalitat</a:t>
            </a:r>
          </a:p>
          <a:p>
            <a:endParaRPr lang="es-ES" b="1" dirty="0" smtClean="0"/>
          </a:p>
        </p:txBody>
      </p:sp>
    </p:spTree>
    <p:extLst>
      <p:ext uri="{BB962C8B-B14F-4D97-AF65-F5344CB8AC3E}">
        <p14:creationId xmlns:p14="http://schemas.microsoft.com/office/powerpoint/2010/main" val="3844870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8" name="7 CuadroTexto"/>
          <p:cNvSpPr txBox="1"/>
          <p:nvPr/>
        </p:nvSpPr>
        <p:spPr>
          <a:xfrm>
            <a:off x="681336" y="2852936"/>
            <a:ext cx="8208912" cy="1723549"/>
          </a:xfrm>
          <a:prstGeom prst="rect">
            <a:avLst/>
          </a:prstGeom>
          <a:noFill/>
        </p:spPr>
        <p:txBody>
          <a:bodyPr wrap="square" rtlCol="0">
            <a:spAutoFit/>
          </a:bodyPr>
          <a:lstStyle/>
          <a:p>
            <a:pPr marL="0" lvl="1" algn="ctr"/>
            <a:r>
              <a:rPr lang="es-ES" sz="4000" dirty="0" smtClean="0"/>
              <a:t>GRÀCIES PER LA VOSTRA ASSISTÈNCIA.</a:t>
            </a:r>
          </a:p>
          <a:p>
            <a:endParaRPr lang="es-ES" sz="6600" dirty="0"/>
          </a:p>
        </p:txBody>
      </p:sp>
    </p:spTree>
    <p:extLst>
      <p:ext uri="{BB962C8B-B14F-4D97-AF65-F5344CB8AC3E}">
        <p14:creationId xmlns:p14="http://schemas.microsoft.com/office/powerpoint/2010/main" val="3995019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6" name="2 Título"/>
          <p:cNvSpPr txBox="1">
            <a:spLocks/>
          </p:cNvSpPr>
          <p:nvPr/>
        </p:nvSpPr>
        <p:spPr>
          <a:xfrm>
            <a:off x="457200" y="1700808"/>
            <a:ext cx="8229600" cy="504056"/>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ES" sz="4800" b="1" dirty="0" smtClean="0">
                <a:solidFill>
                  <a:schemeClr val="accent3">
                    <a:lumMod val="50000"/>
                  </a:schemeClr>
                </a:solidFill>
              </a:rPr>
              <a:t>QUÈ FEM?</a:t>
            </a:r>
            <a:endParaRPr lang="es-ES" sz="4800" b="1" dirty="0">
              <a:solidFill>
                <a:schemeClr val="accent3">
                  <a:lumMod val="50000"/>
                </a:schemeClr>
              </a:solidFill>
            </a:endParaRPr>
          </a:p>
        </p:txBody>
      </p:sp>
      <p:pic>
        <p:nvPicPr>
          <p:cNvPr id="7" name="Picture 6" descr="serveis-socia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5148064" y="2420888"/>
            <a:ext cx="2907687" cy="371018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7 CuadroTexto"/>
          <p:cNvSpPr txBox="1"/>
          <p:nvPr/>
        </p:nvSpPr>
        <p:spPr>
          <a:xfrm>
            <a:off x="683568" y="2798653"/>
            <a:ext cx="4104456" cy="2954655"/>
          </a:xfrm>
          <a:prstGeom prst="rect">
            <a:avLst/>
          </a:prstGeom>
          <a:noFill/>
        </p:spPr>
        <p:txBody>
          <a:bodyPr wrap="square" rtlCol="0">
            <a:spAutoFit/>
          </a:bodyPr>
          <a:lstStyle/>
          <a:p>
            <a:pPr lvl="1" indent="-457200">
              <a:buFont typeface="Arial" pitchFamily="34" charset="0"/>
              <a:buChar char="•"/>
            </a:pPr>
            <a:r>
              <a:rPr lang="ca-ES" sz="2800" dirty="0" smtClean="0"/>
              <a:t>Informació</a:t>
            </a:r>
          </a:p>
          <a:p>
            <a:pPr lvl="1" indent="-457200">
              <a:buFont typeface="Arial" pitchFamily="34" charset="0"/>
              <a:buChar char="•"/>
            </a:pPr>
            <a:r>
              <a:rPr lang="ca-ES" sz="2800" dirty="0" smtClean="0"/>
              <a:t>Orientació</a:t>
            </a:r>
          </a:p>
          <a:p>
            <a:pPr lvl="1" indent="-457200">
              <a:buFont typeface="Arial" pitchFamily="34" charset="0"/>
              <a:buChar char="•"/>
            </a:pPr>
            <a:r>
              <a:rPr lang="ca-ES" sz="2800" dirty="0" smtClean="0"/>
              <a:t>Assessorament</a:t>
            </a:r>
          </a:p>
          <a:p>
            <a:pPr lvl="1" indent="-457200">
              <a:buFont typeface="Arial" pitchFamily="34" charset="0"/>
              <a:buChar char="•"/>
            </a:pPr>
            <a:r>
              <a:rPr lang="ca-ES" sz="2800" dirty="0" smtClean="0"/>
              <a:t>Detecció i prevenció</a:t>
            </a:r>
          </a:p>
          <a:p>
            <a:pPr lvl="1" indent="-457200">
              <a:buFont typeface="Arial" pitchFamily="34" charset="0"/>
              <a:buChar char="•"/>
            </a:pPr>
            <a:r>
              <a:rPr lang="ca-ES" sz="2800" dirty="0" smtClean="0"/>
              <a:t>Tramitació</a:t>
            </a:r>
          </a:p>
          <a:p>
            <a:pPr marL="0" lvl="1"/>
            <a:endParaRPr lang="es-ES" sz="2800" dirty="0" smtClean="0"/>
          </a:p>
          <a:p>
            <a:endParaRPr lang="es-ES" dirty="0"/>
          </a:p>
        </p:txBody>
      </p:sp>
    </p:spTree>
    <p:extLst>
      <p:ext uri="{BB962C8B-B14F-4D97-AF65-F5344CB8AC3E}">
        <p14:creationId xmlns:p14="http://schemas.microsoft.com/office/powerpoint/2010/main" val="1495743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6" name="2 Título"/>
          <p:cNvSpPr txBox="1">
            <a:spLocks/>
          </p:cNvSpPr>
          <p:nvPr/>
        </p:nvSpPr>
        <p:spPr>
          <a:xfrm>
            <a:off x="427112" y="1556792"/>
            <a:ext cx="8229600" cy="504056"/>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ES" sz="4700" b="1" dirty="0" smtClean="0">
                <a:solidFill>
                  <a:schemeClr val="accent3">
                    <a:lumMod val="50000"/>
                  </a:schemeClr>
                </a:solidFill>
              </a:rPr>
              <a:t>DRETS I DEURES DELS USUARIS</a:t>
            </a:r>
            <a:endParaRPr lang="es-ES" sz="4700" b="1" dirty="0">
              <a:solidFill>
                <a:schemeClr val="accent3">
                  <a:lumMod val="50000"/>
                </a:schemeClr>
              </a:solidFill>
            </a:endParaRPr>
          </a:p>
        </p:txBody>
      </p:sp>
      <p:sp>
        <p:nvSpPr>
          <p:cNvPr id="7" name="6 CuadroTexto"/>
          <p:cNvSpPr txBox="1"/>
          <p:nvPr/>
        </p:nvSpPr>
        <p:spPr>
          <a:xfrm>
            <a:off x="524644" y="2267580"/>
            <a:ext cx="8003232" cy="369332"/>
          </a:xfrm>
          <a:prstGeom prst="rect">
            <a:avLst/>
          </a:prstGeom>
          <a:noFill/>
        </p:spPr>
        <p:txBody>
          <a:bodyPr wrap="square" rtlCol="0">
            <a:spAutoFit/>
          </a:bodyPr>
          <a:lstStyle/>
          <a:p>
            <a:r>
              <a:rPr lang="es-ES" b="1" dirty="0" smtClean="0"/>
              <a:t>DRETS DELS USUARIS/ES</a:t>
            </a:r>
            <a:endParaRPr lang="ca-ES" b="1" dirty="0"/>
          </a:p>
        </p:txBody>
      </p:sp>
      <p:sp>
        <p:nvSpPr>
          <p:cNvPr id="8" name="7 CuadroTexto"/>
          <p:cNvSpPr txBox="1"/>
          <p:nvPr/>
        </p:nvSpPr>
        <p:spPr>
          <a:xfrm>
            <a:off x="426368" y="2636912"/>
            <a:ext cx="8507288" cy="2031325"/>
          </a:xfrm>
          <a:prstGeom prst="rect">
            <a:avLst/>
          </a:prstGeom>
          <a:noFill/>
        </p:spPr>
        <p:txBody>
          <a:bodyPr wrap="square" rtlCol="0">
            <a:spAutoFit/>
          </a:bodyPr>
          <a:lstStyle/>
          <a:p>
            <a:pPr marL="285750" indent="-285750" algn="just">
              <a:buFont typeface="Arial" pitchFamily="34" charset="0"/>
              <a:buChar char="•"/>
            </a:pPr>
            <a:r>
              <a:rPr lang="ca-ES" dirty="0" smtClean="0"/>
              <a:t>Accés a l’atenció social sense discriminació per raó de lloc de naixement, ètnia, sexe, orientació sexual, estat civil, situació familiar, malaltia, religió, ideologia, opinió o qualsevol altre circumstància.</a:t>
            </a:r>
          </a:p>
          <a:p>
            <a:pPr marL="285750" indent="-285750" algn="just">
              <a:buFont typeface="Arial" pitchFamily="34" charset="0"/>
              <a:buChar char="•"/>
            </a:pPr>
            <a:r>
              <a:rPr lang="ca-ES" dirty="0" smtClean="0"/>
              <a:t>A la confidencialitat de totes les dades i informacions que es parlin i constin en els seus expedients.</a:t>
            </a:r>
          </a:p>
          <a:p>
            <a:pPr algn="just"/>
            <a:endParaRPr lang="es-ES" dirty="0" smtClean="0"/>
          </a:p>
          <a:p>
            <a:pPr marL="285750" indent="-285750" algn="just">
              <a:buFont typeface="Arial" pitchFamily="34" charset="0"/>
              <a:buChar char="•"/>
            </a:pPr>
            <a:endParaRPr lang="ca-ES" dirty="0"/>
          </a:p>
        </p:txBody>
      </p:sp>
      <p:sp>
        <p:nvSpPr>
          <p:cNvPr id="9" name="8 CuadroTexto"/>
          <p:cNvSpPr txBox="1"/>
          <p:nvPr/>
        </p:nvSpPr>
        <p:spPr>
          <a:xfrm>
            <a:off x="650295" y="4221088"/>
            <a:ext cx="8003232" cy="369332"/>
          </a:xfrm>
          <a:prstGeom prst="rect">
            <a:avLst/>
          </a:prstGeom>
          <a:noFill/>
        </p:spPr>
        <p:txBody>
          <a:bodyPr wrap="square" rtlCol="0">
            <a:spAutoFit/>
          </a:bodyPr>
          <a:lstStyle/>
          <a:p>
            <a:r>
              <a:rPr lang="es-ES" b="1" dirty="0" smtClean="0"/>
              <a:t>DEURES DELS USUARIS/ES</a:t>
            </a:r>
            <a:endParaRPr lang="ca-ES" b="1" dirty="0"/>
          </a:p>
        </p:txBody>
      </p:sp>
      <p:sp>
        <p:nvSpPr>
          <p:cNvPr id="10" name="9 CuadroTexto"/>
          <p:cNvSpPr txBox="1"/>
          <p:nvPr/>
        </p:nvSpPr>
        <p:spPr>
          <a:xfrm>
            <a:off x="427112" y="4748892"/>
            <a:ext cx="8409013" cy="1200329"/>
          </a:xfrm>
          <a:prstGeom prst="rect">
            <a:avLst/>
          </a:prstGeom>
          <a:noFill/>
        </p:spPr>
        <p:txBody>
          <a:bodyPr wrap="square" rtlCol="0">
            <a:spAutoFit/>
          </a:bodyPr>
          <a:lstStyle/>
          <a:p>
            <a:pPr marL="285750" indent="-285750" algn="just">
              <a:buFont typeface="Arial" pitchFamily="34" charset="0"/>
              <a:buChar char="•"/>
            </a:pPr>
            <a:r>
              <a:rPr lang="ca-ES" dirty="0" smtClean="0"/>
              <a:t>Facilitar les dades personals i familiars verídiques i de presentar els documents fidedignes que siguin necessaris per valorar la seva situació.</a:t>
            </a:r>
          </a:p>
          <a:p>
            <a:pPr marL="285750" indent="-285750" algn="just">
              <a:buFont typeface="Arial" pitchFamily="34" charset="0"/>
              <a:buChar char="•"/>
            </a:pPr>
            <a:r>
              <a:rPr lang="ca-ES" dirty="0" smtClean="0"/>
              <a:t>Tenir una conducta basada en el respecte mutu (persona atesa-professional)</a:t>
            </a:r>
          </a:p>
          <a:p>
            <a:pPr marL="285750" indent="-285750" algn="just">
              <a:buFont typeface="Arial" pitchFamily="34" charset="0"/>
              <a:buChar char="•"/>
            </a:pPr>
            <a:endParaRPr lang="ca-ES" dirty="0"/>
          </a:p>
        </p:txBody>
      </p:sp>
    </p:spTree>
    <p:extLst>
      <p:ext uri="{BB962C8B-B14F-4D97-AF65-F5344CB8AC3E}">
        <p14:creationId xmlns:p14="http://schemas.microsoft.com/office/powerpoint/2010/main" val="15501210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6" name="2 Título"/>
          <p:cNvSpPr txBox="1">
            <a:spLocks/>
          </p:cNvSpPr>
          <p:nvPr/>
        </p:nvSpPr>
        <p:spPr>
          <a:xfrm>
            <a:off x="457200" y="1417638"/>
            <a:ext cx="8229600" cy="1075258"/>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ES" sz="3200" b="1" dirty="0" smtClean="0">
                <a:solidFill>
                  <a:schemeClr val="accent3">
                    <a:lumMod val="50000"/>
                  </a:schemeClr>
                </a:solidFill>
              </a:rPr>
              <a:t>QUÈ S’HA DE TENIR PRESENT A L’HORA DE DEMANAR UN AJUT ECONÒMIC?</a:t>
            </a:r>
            <a:endParaRPr lang="es-ES" sz="3200" b="1" dirty="0">
              <a:solidFill>
                <a:schemeClr val="accent3">
                  <a:lumMod val="50000"/>
                </a:schemeClr>
              </a:solidFill>
            </a:endParaRPr>
          </a:p>
        </p:txBody>
      </p:sp>
      <p:sp>
        <p:nvSpPr>
          <p:cNvPr id="7" name="6 CuadroTexto"/>
          <p:cNvSpPr txBox="1"/>
          <p:nvPr/>
        </p:nvSpPr>
        <p:spPr>
          <a:xfrm>
            <a:off x="683568" y="2996952"/>
            <a:ext cx="8208912" cy="3323987"/>
          </a:xfrm>
          <a:prstGeom prst="rect">
            <a:avLst/>
          </a:prstGeom>
          <a:noFill/>
        </p:spPr>
        <p:txBody>
          <a:bodyPr wrap="square" rtlCol="0">
            <a:spAutoFit/>
          </a:bodyPr>
          <a:lstStyle/>
          <a:p>
            <a:pPr lvl="1" indent="-457200">
              <a:buFont typeface="Arial" pitchFamily="34" charset="0"/>
              <a:buChar char="•"/>
            </a:pPr>
            <a:r>
              <a:rPr lang="ca-ES" sz="2400" dirty="0" smtClean="0"/>
              <a:t>Que la situació presentada econòmica, laboral, de salut, deutes… ha d’estar </a:t>
            </a:r>
            <a:r>
              <a:rPr lang="ca-ES" sz="2400" b="1" dirty="0" smtClean="0">
                <a:solidFill>
                  <a:srgbClr val="002060"/>
                </a:solidFill>
              </a:rPr>
              <a:t>acreditada documentalment.</a:t>
            </a:r>
          </a:p>
          <a:p>
            <a:pPr marL="285750" lvl="1" indent="-285750">
              <a:buFont typeface="Arial" pitchFamily="34" charset="0"/>
              <a:buChar char="•"/>
            </a:pPr>
            <a:endParaRPr lang="ca-ES" sz="2400" b="1" dirty="0" smtClean="0">
              <a:solidFill>
                <a:srgbClr val="002060"/>
              </a:solidFill>
            </a:endParaRPr>
          </a:p>
          <a:p>
            <a:pPr lvl="1" indent="-457200">
              <a:buFont typeface="Arial" pitchFamily="34" charset="0"/>
              <a:buChar char="•"/>
            </a:pPr>
            <a:r>
              <a:rPr lang="ca-ES" sz="2400" dirty="0" smtClean="0"/>
              <a:t>Que es valoren els </a:t>
            </a:r>
            <a:r>
              <a:rPr lang="ca-ES" sz="2400" b="1" dirty="0" smtClean="0">
                <a:solidFill>
                  <a:srgbClr val="002060"/>
                </a:solidFill>
              </a:rPr>
              <a:t>ingressos econòmics dels  últims 3 o 12  mesos</a:t>
            </a:r>
            <a:r>
              <a:rPr lang="ca-ES" sz="2400" dirty="0" smtClean="0"/>
              <a:t> al moment en que faig la demanda de l’ajut</a:t>
            </a:r>
          </a:p>
          <a:p>
            <a:pPr marL="285750" lvl="1" indent="-285750">
              <a:buFont typeface="Arial" pitchFamily="34" charset="0"/>
              <a:buChar char="•"/>
            </a:pPr>
            <a:endParaRPr lang="ca-ES" sz="2400" dirty="0" smtClean="0"/>
          </a:p>
          <a:p>
            <a:pPr lvl="1" indent="-457200">
              <a:buFont typeface="Arial" pitchFamily="34" charset="0"/>
              <a:buChar char="•"/>
            </a:pPr>
            <a:r>
              <a:rPr lang="ca-ES" sz="2400" dirty="0" smtClean="0"/>
              <a:t>Que els ingressos de </a:t>
            </a:r>
            <a:r>
              <a:rPr lang="ca-ES" sz="2400" b="1" dirty="0" smtClean="0">
                <a:solidFill>
                  <a:srgbClr val="002060"/>
                </a:solidFill>
              </a:rPr>
              <a:t>tots</a:t>
            </a:r>
            <a:r>
              <a:rPr lang="ca-ES" sz="2400" dirty="0" smtClean="0"/>
              <a:t> els membres de la unitat familiar compten.</a:t>
            </a:r>
          </a:p>
          <a:p>
            <a:pPr marL="285750" indent="-285750">
              <a:buFont typeface="Arial" pitchFamily="34" charset="0"/>
              <a:buChar char="•"/>
            </a:pPr>
            <a:endParaRPr lang="es-ES" dirty="0"/>
          </a:p>
        </p:txBody>
      </p:sp>
    </p:spTree>
    <p:extLst>
      <p:ext uri="{BB962C8B-B14F-4D97-AF65-F5344CB8AC3E}">
        <p14:creationId xmlns:p14="http://schemas.microsoft.com/office/powerpoint/2010/main" val="1291265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8" name="2 Título"/>
          <p:cNvSpPr txBox="1">
            <a:spLocks/>
          </p:cNvSpPr>
          <p:nvPr/>
        </p:nvSpPr>
        <p:spPr>
          <a:xfrm>
            <a:off x="457200" y="1700808"/>
            <a:ext cx="8229600" cy="504056"/>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ES" sz="4800" b="1" dirty="0" smtClean="0">
                <a:solidFill>
                  <a:schemeClr val="accent3">
                    <a:lumMod val="50000"/>
                  </a:schemeClr>
                </a:solidFill>
              </a:rPr>
              <a:t>ESQUEMA DE LA PRESENTACIÓ</a:t>
            </a:r>
            <a:endParaRPr lang="es-ES" sz="4800" b="1" dirty="0">
              <a:solidFill>
                <a:schemeClr val="accent3">
                  <a:lumMod val="50000"/>
                </a:schemeClr>
              </a:solidFill>
            </a:endParaRPr>
          </a:p>
        </p:txBody>
      </p:sp>
      <p:sp>
        <p:nvSpPr>
          <p:cNvPr id="9" name="8 CuadroTexto"/>
          <p:cNvSpPr txBox="1"/>
          <p:nvPr/>
        </p:nvSpPr>
        <p:spPr>
          <a:xfrm>
            <a:off x="395536" y="2564904"/>
            <a:ext cx="8270576" cy="3385542"/>
          </a:xfrm>
          <a:prstGeom prst="rect">
            <a:avLst/>
          </a:prstGeom>
          <a:noFill/>
        </p:spPr>
        <p:txBody>
          <a:bodyPr wrap="square" rtlCol="0">
            <a:spAutoFit/>
          </a:bodyPr>
          <a:lstStyle/>
          <a:p>
            <a:pPr lvl="1" indent="-457200">
              <a:buFont typeface="Wingdings" pitchFamily="2" charset="2"/>
              <a:buChar char="§"/>
            </a:pPr>
            <a:r>
              <a:rPr lang="es-ES" sz="2800" dirty="0" smtClean="0"/>
              <a:t>Bloc 1:</a:t>
            </a:r>
            <a:r>
              <a:rPr lang="ca-ES" sz="2800" dirty="0" smtClean="0"/>
              <a:t>	 Introducció als Serveis Socials</a:t>
            </a:r>
          </a:p>
          <a:p>
            <a:pPr lvl="1" indent="-457200">
              <a:buFont typeface="Wingdings" pitchFamily="2" charset="2"/>
              <a:buChar char="§"/>
            </a:pPr>
            <a:r>
              <a:rPr lang="ca-ES" sz="2800" dirty="0" smtClean="0">
                <a:solidFill>
                  <a:srgbClr val="FF0000"/>
                </a:solidFill>
              </a:rPr>
              <a:t>Bloc 2:	La Renta Mínima d’Inserció (PIRMI) i altres</a:t>
            </a:r>
          </a:p>
          <a:p>
            <a:pPr lvl="1" indent="-457200">
              <a:buFont typeface="Wingdings" pitchFamily="2" charset="2"/>
              <a:buChar char="§"/>
            </a:pPr>
            <a:r>
              <a:rPr lang="ca-ES" sz="2800" dirty="0" smtClean="0"/>
              <a:t>Bloc 3: 	Ajuts econòmics relacionats amb habitatge</a:t>
            </a:r>
          </a:p>
          <a:p>
            <a:pPr lvl="1" indent="-457200">
              <a:buFont typeface="Wingdings" pitchFamily="2" charset="2"/>
              <a:buChar char="§"/>
            </a:pPr>
            <a:r>
              <a:rPr lang="ca-ES" sz="2800" dirty="0" smtClean="0"/>
              <a:t>Bloc 4: 	Ajuts econòmics puntuals</a:t>
            </a:r>
          </a:p>
          <a:p>
            <a:pPr lvl="1" indent="-457200">
              <a:buFont typeface="Wingdings" pitchFamily="2" charset="2"/>
              <a:buChar char="§"/>
            </a:pPr>
            <a:r>
              <a:rPr lang="ca-ES" sz="2800" dirty="0" smtClean="0"/>
              <a:t>Bloc 5: 	Ajuts i </a:t>
            </a:r>
            <a:r>
              <a:rPr lang="ca-ES" sz="2800" dirty="0" smtClean="0"/>
              <a:t>avantatges </a:t>
            </a:r>
            <a:r>
              <a:rPr lang="ca-ES" sz="2800" dirty="0" smtClean="0"/>
              <a:t>per famílies amb fills a 		càrrec</a:t>
            </a:r>
          </a:p>
          <a:p>
            <a:pPr marL="0" lvl="1"/>
            <a:endParaRPr lang="es-ES" sz="2800" dirty="0" smtClean="0"/>
          </a:p>
          <a:p>
            <a:endParaRPr lang="es-ES" dirty="0"/>
          </a:p>
        </p:txBody>
      </p:sp>
    </p:spTree>
    <p:extLst>
      <p:ext uri="{BB962C8B-B14F-4D97-AF65-F5344CB8AC3E}">
        <p14:creationId xmlns:p14="http://schemas.microsoft.com/office/powerpoint/2010/main" val="3688977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graphicFrame>
        <p:nvGraphicFramePr>
          <p:cNvPr id="7" name="6 Tabla"/>
          <p:cNvGraphicFramePr>
            <a:graphicFrameLocks noGrp="1"/>
          </p:cNvGraphicFramePr>
          <p:nvPr>
            <p:extLst>
              <p:ext uri="{D42A27DB-BD31-4B8C-83A1-F6EECF244321}">
                <p14:modId xmlns:p14="http://schemas.microsoft.com/office/powerpoint/2010/main" val="1536314075"/>
              </p:ext>
            </p:extLst>
          </p:nvPr>
        </p:nvGraphicFramePr>
        <p:xfrm>
          <a:off x="509397" y="2685113"/>
          <a:ext cx="7850502" cy="3623896"/>
        </p:xfrm>
        <a:graphic>
          <a:graphicData uri="http://schemas.openxmlformats.org/drawingml/2006/table">
            <a:tbl>
              <a:tblPr firstRow="1" bandRow="1">
                <a:tableStyleId>{5C22544A-7EE6-4342-B048-85BDC9FD1C3A}</a:tableStyleId>
              </a:tblPr>
              <a:tblGrid>
                <a:gridCol w="2855106"/>
                <a:gridCol w="2135979"/>
                <a:gridCol w="2859417"/>
              </a:tblGrid>
              <a:tr h="373331">
                <a:tc>
                  <a:txBody>
                    <a:bodyPr/>
                    <a:lstStyle/>
                    <a:p>
                      <a:pPr algn="ctr"/>
                      <a:r>
                        <a:rPr lang="es-ES" baseline="0" dirty="0" smtClean="0"/>
                        <a:t>OTG</a:t>
                      </a:r>
                      <a:endParaRPr lang="es-ES" dirty="0"/>
                    </a:p>
                  </a:txBody>
                  <a:tcPr/>
                </a:tc>
                <a:tc>
                  <a:txBody>
                    <a:bodyPr/>
                    <a:lstStyle/>
                    <a:p>
                      <a:pPr algn="ctr"/>
                      <a:r>
                        <a:rPr lang="es-ES" dirty="0" smtClean="0"/>
                        <a:t>SEGURETAT</a:t>
                      </a:r>
                      <a:r>
                        <a:rPr lang="es-ES" baseline="0" dirty="0" smtClean="0"/>
                        <a:t> SOCIAL</a:t>
                      </a:r>
                      <a:endParaRPr lang="es-ES" dirty="0"/>
                    </a:p>
                  </a:txBody>
                  <a:tcPr/>
                </a:tc>
                <a:tc>
                  <a:txBody>
                    <a:bodyPr/>
                    <a:lstStyle/>
                    <a:p>
                      <a:pPr algn="ctr"/>
                      <a:r>
                        <a:rPr lang="es-ES" dirty="0" smtClean="0"/>
                        <a:t>SERVEIS SOCIALS</a:t>
                      </a:r>
                      <a:endParaRPr lang="es-ES" dirty="0"/>
                    </a:p>
                  </a:txBody>
                  <a:tcPr/>
                </a:tc>
              </a:tr>
              <a:tr h="674881">
                <a:tc>
                  <a:txBody>
                    <a:bodyPr/>
                    <a:lstStyle/>
                    <a:p>
                      <a:r>
                        <a:rPr lang="ca-ES" sz="1400" noProof="0" dirty="0" smtClean="0"/>
                        <a:t>Prestació</a:t>
                      </a:r>
                      <a:r>
                        <a:rPr lang="ca-ES" sz="1400" baseline="0" noProof="0" dirty="0" smtClean="0"/>
                        <a:t> d’atur</a:t>
                      </a:r>
                      <a:endParaRPr lang="ca-ES" sz="1400" noProof="0" dirty="0"/>
                    </a:p>
                  </a:txBody>
                  <a:tcPr/>
                </a:tc>
                <a:tc>
                  <a:txBody>
                    <a:bodyPr/>
                    <a:lstStyle/>
                    <a:p>
                      <a:r>
                        <a:rPr lang="ca-ES" sz="1400" noProof="0" dirty="0" smtClean="0"/>
                        <a:t>Pensió</a:t>
                      </a:r>
                      <a:r>
                        <a:rPr lang="ca-ES" sz="1400" baseline="0" noProof="0" dirty="0" smtClean="0"/>
                        <a:t> contributiva de jubilació</a:t>
                      </a:r>
                      <a:endParaRPr lang="ca-ES" sz="14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400" b="0" noProof="0" dirty="0" smtClean="0"/>
                        <a:t>Pensió</a:t>
                      </a:r>
                      <a:r>
                        <a:rPr lang="ca-ES" sz="1400" b="0" baseline="0" noProof="0" dirty="0" smtClean="0"/>
                        <a:t> no contributiva de jubilació (PNC)</a:t>
                      </a:r>
                      <a:endParaRPr lang="ca-ES" sz="1400" b="0" noProof="0" dirty="0" smtClean="0"/>
                    </a:p>
                    <a:p>
                      <a:endParaRPr lang="ca-ES" sz="1400" b="0" noProof="0" dirty="0"/>
                    </a:p>
                  </a:txBody>
                  <a:tcPr/>
                </a:tc>
              </a:tr>
              <a:tr h="674881">
                <a:tc>
                  <a:txBody>
                    <a:bodyPr/>
                    <a:lstStyle/>
                    <a:p>
                      <a:r>
                        <a:rPr lang="ca-ES" sz="1400" noProof="0" dirty="0" smtClean="0"/>
                        <a:t>Subsidi d’atur</a:t>
                      </a:r>
                      <a:endParaRPr lang="ca-ES" sz="1400" noProof="0" dirty="0"/>
                    </a:p>
                  </a:txBody>
                  <a:tcPr/>
                </a:tc>
                <a:tc>
                  <a:txBody>
                    <a:bodyPr/>
                    <a:lstStyle/>
                    <a:p>
                      <a:r>
                        <a:rPr lang="ca-ES" sz="1400" noProof="0" dirty="0" smtClean="0"/>
                        <a:t>Pensió contributiva d’incapacitat</a:t>
                      </a:r>
                      <a:endParaRPr lang="ca-ES" sz="14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a-ES" sz="1400" b="0" noProof="0" dirty="0" smtClean="0"/>
                        <a:t>Pensió no contributiva d’invalidesa (PNC)</a:t>
                      </a:r>
                    </a:p>
                    <a:p>
                      <a:endParaRPr lang="ca-ES" sz="1400" b="0" noProof="0" dirty="0"/>
                    </a:p>
                  </a:txBody>
                  <a:tcPr/>
                </a:tc>
              </a:tr>
              <a:tr h="455682">
                <a:tc>
                  <a:txBody>
                    <a:bodyPr/>
                    <a:lstStyle/>
                    <a:p>
                      <a:r>
                        <a:rPr lang="ca-ES" sz="1400" noProof="0" dirty="0" smtClean="0"/>
                        <a:t>Ajut PREPARA</a:t>
                      </a:r>
                      <a:r>
                        <a:rPr lang="ca-ES" sz="1400" baseline="0" noProof="0" dirty="0" smtClean="0"/>
                        <a:t> / REQUALIFICA’T</a:t>
                      </a:r>
                      <a:endParaRPr lang="ca-ES" sz="1400" noProof="0" dirty="0"/>
                    </a:p>
                  </a:txBody>
                  <a:tcPr/>
                </a:tc>
                <a:tc>
                  <a:txBody>
                    <a:bodyPr/>
                    <a:lstStyle/>
                    <a:p>
                      <a:endParaRPr lang="ca-ES" sz="1400" noProof="0" dirty="0"/>
                    </a:p>
                  </a:txBody>
                  <a:tcPr/>
                </a:tc>
                <a:tc>
                  <a:txBody>
                    <a:bodyPr/>
                    <a:lstStyle/>
                    <a:p>
                      <a:r>
                        <a:rPr lang="ca-ES" sz="1400" b="1" noProof="0" dirty="0" smtClean="0"/>
                        <a:t> </a:t>
                      </a:r>
                      <a:endParaRPr lang="ca-ES" sz="1400" b="1" noProof="0" dirty="0"/>
                    </a:p>
                  </a:txBody>
                  <a:tcPr/>
                </a:tc>
              </a:tr>
              <a:tr h="876161">
                <a:tc>
                  <a:txBody>
                    <a:bodyPr/>
                    <a:lstStyle/>
                    <a:p>
                      <a:r>
                        <a:rPr lang="ca-ES" sz="1400" noProof="0" dirty="0" smtClean="0"/>
                        <a:t>RAI</a:t>
                      </a:r>
                      <a:r>
                        <a:rPr lang="ca-ES" sz="1400" baseline="0" noProof="0" dirty="0" smtClean="0"/>
                        <a:t> per majors de  45 anys, violència de gènere, emigrants retornats o persones amb discapacitat.</a:t>
                      </a:r>
                      <a:endParaRPr lang="ca-ES" sz="1400" noProof="0" dirty="0"/>
                    </a:p>
                  </a:txBody>
                  <a:tcPr/>
                </a:tc>
                <a:tc>
                  <a:txBody>
                    <a:bodyPr/>
                    <a:lstStyle/>
                    <a:p>
                      <a:endParaRPr lang="ca-ES" sz="1400" noProof="0" dirty="0"/>
                    </a:p>
                  </a:txBody>
                  <a:tcPr/>
                </a:tc>
                <a:tc>
                  <a:txBody>
                    <a:bodyPr/>
                    <a:lstStyle/>
                    <a:p>
                      <a:endParaRPr lang="ca-ES" sz="1400" b="1" noProof="0" dirty="0"/>
                    </a:p>
                  </a:txBody>
                  <a:tcPr/>
                </a:tc>
              </a:tr>
              <a:tr h="455682">
                <a:tc>
                  <a:txBody>
                    <a:bodyPr/>
                    <a:lstStyle/>
                    <a:p>
                      <a:r>
                        <a:rPr lang="ca-ES" sz="1400" noProof="0" dirty="0" smtClean="0"/>
                        <a:t>Subsidi per majors de 55 anys</a:t>
                      </a:r>
                      <a:endParaRPr lang="ca-ES" sz="1400" noProof="0" dirty="0"/>
                    </a:p>
                  </a:txBody>
                  <a:tcPr/>
                </a:tc>
                <a:tc>
                  <a:txBody>
                    <a:bodyPr/>
                    <a:lstStyle/>
                    <a:p>
                      <a:endParaRPr lang="ca-ES" sz="1400" noProof="0" dirty="0"/>
                    </a:p>
                  </a:txBody>
                  <a:tcPr/>
                </a:tc>
                <a:tc>
                  <a:txBody>
                    <a:bodyPr/>
                    <a:lstStyle/>
                    <a:p>
                      <a:endParaRPr lang="ca-ES" sz="1400" b="1" noProof="0" dirty="0"/>
                    </a:p>
                  </a:txBody>
                  <a:tcPr/>
                </a:tc>
              </a:tr>
            </a:tbl>
          </a:graphicData>
        </a:graphic>
      </p:graphicFrame>
      <p:sp>
        <p:nvSpPr>
          <p:cNvPr id="2" name="1 CuadroTexto"/>
          <p:cNvSpPr txBox="1"/>
          <p:nvPr/>
        </p:nvSpPr>
        <p:spPr>
          <a:xfrm>
            <a:off x="539552" y="1484784"/>
            <a:ext cx="7704856" cy="1477328"/>
          </a:xfrm>
          <a:prstGeom prst="rect">
            <a:avLst/>
          </a:prstGeom>
          <a:noFill/>
        </p:spPr>
        <p:txBody>
          <a:bodyPr wrap="square" rtlCol="0">
            <a:spAutoFit/>
          </a:bodyPr>
          <a:lstStyle/>
          <a:p>
            <a:r>
              <a:rPr lang="ca-ES" dirty="0" smtClean="0"/>
              <a:t>Abans de sol·licitar la Renda Mínima d’Inserció, cal verificar que no es té dret a percebre cap altre tipus d’ajut o que l’import dels ingressos de la unitat familiar és inferior a l’import de la prestació que correspondria segons el número de membres. </a:t>
            </a:r>
          </a:p>
          <a:p>
            <a:endParaRPr lang="ca-ES" dirty="0"/>
          </a:p>
        </p:txBody>
      </p:sp>
    </p:spTree>
    <p:extLst>
      <p:ext uri="{BB962C8B-B14F-4D97-AF65-F5344CB8AC3E}">
        <p14:creationId xmlns:p14="http://schemas.microsoft.com/office/powerpoint/2010/main" val="651887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6" name="5 CuadroTexto"/>
          <p:cNvSpPr txBox="1"/>
          <p:nvPr/>
        </p:nvSpPr>
        <p:spPr>
          <a:xfrm>
            <a:off x="457200" y="2420888"/>
            <a:ext cx="8229600" cy="3600986"/>
          </a:xfrm>
          <a:prstGeom prst="rect">
            <a:avLst/>
          </a:prstGeom>
          <a:noFill/>
        </p:spPr>
        <p:txBody>
          <a:bodyPr wrap="square" rtlCol="0">
            <a:spAutoFit/>
          </a:bodyPr>
          <a:lstStyle/>
          <a:p>
            <a:r>
              <a:rPr lang="es-ES" sz="2400" b="1" dirty="0" smtClean="0"/>
              <a:t>REQUISITS:</a:t>
            </a:r>
            <a:endParaRPr lang="es-ES" sz="2400" dirty="0"/>
          </a:p>
          <a:p>
            <a:pPr marL="800100" lvl="1" indent="-342900">
              <a:buFont typeface="Arial" pitchFamily="34" charset="0"/>
              <a:buChar char="•"/>
            </a:pPr>
            <a:r>
              <a:rPr lang="ca-ES" sz="2000" dirty="0" smtClean="0"/>
              <a:t>Haver </a:t>
            </a:r>
            <a:r>
              <a:rPr lang="ca-ES" sz="2000" b="1" dirty="0" smtClean="0"/>
              <a:t>complert 65 </a:t>
            </a:r>
            <a:r>
              <a:rPr lang="ca-ES" sz="2000" dirty="0" smtClean="0"/>
              <a:t>anys d’edat</a:t>
            </a:r>
          </a:p>
          <a:p>
            <a:pPr marL="800100" lvl="1" indent="-342900">
              <a:buFont typeface="Arial" pitchFamily="34" charset="0"/>
              <a:buChar char="•"/>
            </a:pPr>
            <a:r>
              <a:rPr lang="ca-ES" sz="2000" dirty="0" smtClean="0"/>
              <a:t>Residir legalment a l’Estat Espanyol i haver-ho fet durant </a:t>
            </a:r>
            <a:r>
              <a:rPr lang="ca-ES" sz="2000" b="1" dirty="0" smtClean="0"/>
              <a:t>10 </a:t>
            </a:r>
            <a:r>
              <a:rPr lang="ca-ES" sz="2000" dirty="0" smtClean="0"/>
              <a:t>anys entre l’edat dels 16 anys i la data de la </a:t>
            </a:r>
            <a:r>
              <a:rPr lang="ca-ES" sz="2000" dirty="0" smtClean="0"/>
              <a:t>sol·licitud </a:t>
            </a:r>
            <a:r>
              <a:rPr lang="ca-ES" sz="2000" dirty="0" smtClean="0"/>
              <a:t>de la pensió, 2 dels quals hauran de ser seguits i immediatament anteriors a la </a:t>
            </a:r>
            <a:r>
              <a:rPr lang="ca-ES" sz="2000" dirty="0" smtClean="0"/>
              <a:t>sol·licitud.</a:t>
            </a:r>
            <a:endParaRPr lang="ca-ES" sz="2000" dirty="0" smtClean="0"/>
          </a:p>
          <a:p>
            <a:pPr marL="800100" lvl="1" indent="-342900">
              <a:buFont typeface="Arial" pitchFamily="34" charset="0"/>
              <a:buChar char="•"/>
            </a:pPr>
            <a:r>
              <a:rPr lang="ca-ES" sz="2000" dirty="0" smtClean="0"/>
              <a:t>Està subjecte a uns barems econòmics.</a:t>
            </a:r>
          </a:p>
          <a:p>
            <a:pPr marL="800100" lvl="1" indent="-342900">
              <a:buFont typeface="Arial" pitchFamily="34" charset="0"/>
              <a:buChar char="•"/>
            </a:pPr>
            <a:r>
              <a:rPr lang="ca-ES" sz="2000" dirty="0" smtClean="0"/>
              <a:t>La quantia íntegra de la pensió és de </a:t>
            </a:r>
            <a:r>
              <a:rPr lang="ca-ES" sz="2000" b="1" dirty="0" smtClean="0"/>
              <a:t>364,90 euros </a:t>
            </a:r>
            <a:r>
              <a:rPr lang="ca-ES" sz="2000" dirty="0" smtClean="0"/>
              <a:t>mensuals amb un complement de 107,60 euros (total: 472,5 euros).</a:t>
            </a:r>
          </a:p>
          <a:p>
            <a:pPr marL="800100" lvl="1" indent="-342900">
              <a:buFont typeface="Arial" pitchFamily="34" charset="0"/>
              <a:buChar char="•"/>
            </a:pPr>
            <a:r>
              <a:rPr lang="ca-ES" sz="2000" dirty="0" smtClean="0"/>
              <a:t>Complement per aquells perceptors que visquin en un pis de lloguer de 525 euros anuals.</a:t>
            </a:r>
          </a:p>
          <a:p>
            <a:endParaRPr lang="es-ES" sz="2400" dirty="0"/>
          </a:p>
        </p:txBody>
      </p:sp>
      <p:sp>
        <p:nvSpPr>
          <p:cNvPr id="7" name="2 Título"/>
          <p:cNvSpPr txBox="1">
            <a:spLocks/>
          </p:cNvSpPr>
          <p:nvPr/>
        </p:nvSpPr>
        <p:spPr>
          <a:xfrm>
            <a:off x="151552" y="1471785"/>
            <a:ext cx="8583488" cy="839018"/>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ES" sz="2400" b="1" dirty="0" smtClean="0">
                <a:solidFill>
                  <a:schemeClr val="tx1"/>
                </a:solidFill>
              </a:rPr>
              <a:t>PENSIÓ NO CONTRIBUTIVA DE JUBILACIÓ</a:t>
            </a:r>
            <a:endParaRPr lang="es-ES" sz="2400" b="1" dirty="0">
              <a:solidFill>
                <a:schemeClr val="tx1"/>
              </a:solidFill>
            </a:endParaRPr>
          </a:p>
        </p:txBody>
      </p:sp>
    </p:spTree>
    <p:extLst>
      <p:ext uri="{BB962C8B-B14F-4D97-AF65-F5344CB8AC3E}">
        <p14:creationId xmlns:p14="http://schemas.microsoft.com/office/powerpoint/2010/main" val="2649855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a14="http://schemas.microsoft.com/office/drawing/2010/main" val="0"/>
              </a:ext>
            </a:extLst>
          </a:blip>
          <a:stretch>
            <a:fillRect/>
          </a:stretch>
        </p:blipFill>
        <p:spPr>
          <a:xfrm>
            <a:off x="179512" y="116632"/>
            <a:ext cx="2959100" cy="891540"/>
          </a:xfrm>
          <a:prstGeom prst="rect">
            <a:avLst/>
          </a:prstGeom>
        </p:spPr>
      </p:pic>
      <p:sp>
        <p:nvSpPr>
          <p:cNvPr id="5" name="4 CuadroTexto"/>
          <p:cNvSpPr txBox="1"/>
          <p:nvPr/>
        </p:nvSpPr>
        <p:spPr>
          <a:xfrm>
            <a:off x="5868144" y="638840"/>
            <a:ext cx="3168352" cy="369332"/>
          </a:xfrm>
          <a:prstGeom prst="rect">
            <a:avLst/>
          </a:prstGeom>
          <a:noFill/>
        </p:spPr>
        <p:txBody>
          <a:bodyPr wrap="square" rtlCol="0">
            <a:spAutoFit/>
          </a:bodyPr>
          <a:lstStyle/>
          <a:p>
            <a:r>
              <a:rPr lang="ca-ES" dirty="0" smtClean="0"/>
              <a:t>Regidoria de Serveis Socials</a:t>
            </a:r>
            <a:endParaRPr lang="ca-ES" dirty="0"/>
          </a:p>
        </p:txBody>
      </p:sp>
      <p:sp>
        <p:nvSpPr>
          <p:cNvPr id="6" name="5 CuadroTexto"/>
          <p:cNvSpPr txBox="1"/>
          <p:nvPr/>
        </p:nvSpPr>
        <p:spPr>
          <a:xfrm>
            <a:off x="457200" y="2333685"/>
            <a:ext cx="8507288" cy="4278094"/>
          </a:xfrm>
          <a:prstGeom prst="rect">
            <a:avLst/>
          </a:prstGeom>
          <a:noFill/>
        </p:spPr>
        <p:txBody>
          <a:bodyPr wrap="square" rtlCol="0">
            <a:spAutoFit/>
          </a:bodyPr>
          <a:lstStyle/>
          <a:p>
            <a:r>
              <a:rPr lang="es-ES" sz="2400" b="1" dirty="0" smtClean="0"/>
              <a:t>REQUISITS:</a:t>
            </a:r>
            <a:endParaRPr lang="es-ES" sz="2400" dirty="0"/>
          </a:p>
          <a:p>
            <a:pPr marL="800100" lvl="1" indent="-342900">
              <a:buFont typeface="Arial" pitchFamily="34" charset="0"/>
              <a:buChar char="•"/>
            </a:pPr>
            <a:r>
              <a:rPr lang="es-ES" sz="2000" dirty="0" smtClean="0"/>
              <a:t>Ser </a:t>
            </a:r>
            <a:r>
              <a:rPr lang="ca-ES" sz="2000" dirty="0" smtClean="0"/>
              <a:t>més</a:t>
            </a:r>
            <a:r>
              <a:rPr lang="es-ES" sz="2000" dirty="0" smtClean="0"/>
              <a:t> </a:t>
            </a:r>
            <a:r>
              <a:rPr lang="es-ES" sz="2000" dirty="0" smtClean="0"/>
              <a:t>gran de </a:t>
            </a:r>
            <a:r>
              <a:rPr lang="es-ES" sz="2000" b="1" dirty="0" smtClean="0"/>
              <a:t>18 </a:t>
            </a:r>
            <a:r>
              <a:rPr lang="ca-ES" sz="2000" b="1" dirty="0" smtClean="0"/>
              <a:t>anys</a:t>
            </a:r>
            <a:r>
              <a:rPr lang="es-ES" sz="2000" b="1" dirty="0" smtClean="0"/>
              <a:t> </a:t>
            </a:r>
            <a:r>
              <a:rPr lang="es-ES" sz="2000" b="1" dirty="0" smtClean="0"/>
              <a:t>i menor de 65</a:t>
            </a:r>
            <a:r>
              <a:rPr lang="es-ES" sz="2000" dirty="0" smtClean="0"/>
              <a:t>.</a:t>
            </a:r>
          </a:p>
          <a:p>
            <a:pPr marL="800100" lvl="1" indent="-342900">
              <a:buFont typeface="Arial" pitchFamily="34" charset="0"/>
              <a:buChar char="•"/>
            </a:pPr>
            <a:r>
              <a:rPr lang="ca-ES" sz="2000" dirty="0" smtClean="0"/>
              <a:t>Residir legalment a l’Estat Espanyol i haver-ho fet durant </a:t>
            </a:r>
            <a:r>
              <a:rPr lang="ca-ES" sz="2000" b="1" dirty="0" smtClean="0"/>
              <a:t>5</a:t>
            </a:r>
            <a:r>
              <a:rPr lang="ca-ES" sz="2000" dirty="0" smtClean="0"/>
              <a:t> anys, 2 dels quals hauran de ser seguits i immediatament anteriors a la sol·licitud</a:t>
            </a:r>
            <a:r>
              <a:rPr lang="es-ES" sz="2000" dirty="0" smtClean="0"/>
              <a:t>.</a:t>
            </a:r>
            <a:endParaRPr lang="es-ES" sz="2000" dirty="0" smtClean="0"/>
          </a:p>
          <a:p>
            <a:pPr marL="800100" lvl="1" indent="-342900">
              <a:buFont typeface="Arial" pitchFamily="34" charset="0"/>
              <a:buChar char="•"/>
            </a:pPr>
            <a:r>
              <a:rPr lang="ca-ES" sz="2000" dirty="0" smtClean="0"/>
              <a:t>Estar </a:t>
            </a:r>
            <a:r>
              <a:rPr lang="ca-ES" sz="2000" b="1" dirty="0" smtClean="0"/>
              <a:t>afectat per una disminució o malaltia crònica </a:t>
            </a:r>
            <a:r>
              <a:rPr lang="ca-ES" sz="2000" dirty="0" smtClean="0"/>
              <a:t>en grau </a:t>
            </a:r>
            <a:r>
              <a:rPr lang="es-ES" sz="2000" dirty="0" smtClean="0"/>
              <a:t>igual </a:t>
            </a:r>
            <a:r>
              <a:rPr lang="es-ES" sz="2000" dirty="0" smtClean="0"/>
              <a:t>o superior al 65%</a:t>
            </a:r>
          </a:p>
          <a:p>
            <a:pPr marL="800100" lvl="1" indent="-342900">
              <a:buFont typeface="Arial" pitchFamily="34" charset="0"/>
              <a:buChar char="•"/>
            </a:pPr>
            <a:r>
              <a:rPr lang="ca-ES" sz="2000" dirty="0" smtClean="0"/>
              <a:t>Està subjecte a uns barems econòmics.</a:t>
            </a:r>
          </a:p>
          <a:p>
            <a:pPr marL="800100" lvl="1" indent="-342900">
              <a:buFont typeface="Arial" pitchFamily="34" charset="0"/>
              <a:buChar char="•"/>
            </a:pPr>
            <a:r>
              <a:rPr lang="ca-ES" sz="2000" dirty="0" smtClean="0"/>
              <a:t>La </a:t>
            </a:r>
            <a:r>
              <a:rPr lang="ca-ES" sz="2000" dirty="0"/>
              <a:t>quantia íntegra de la pensió és de </a:t>
            </a:r>
            <a:r>
              <a:rPr lang="ca-ES" sz="2000" b="1" dirty="0"/>
              <a:t>364,90 euros </a:t>
            </a:r>
            <a:r>
              <a:rPr lang="ca-ES" sz="2000" dirty="0"/>
              <a:t>mensuals amb un complement de 107,60 euros (total: 472,5 euros).</a:t>
            </a:r>
          </a:p>
          <a:p>
            <a:pPr marL="800100" lvl="1" indent="-342900">
              <a:buFont typeface="Arial" pitchFamily="34" charset="0"/>
              <a:buChar char="•"/>
            </a:pPr>
            <a:r>
              <a:rPr lang="ca-ES" sz="2000" dirty="0"/>
              <a:t>Complement per aquells perceptors que visquin en un pis de lloguer de 525 euros anuals.</a:t>
            </a:r>
          </a:p>
          <a:p>
            <a:pPr lvl="1"/>
            <a:endParaRPr lang="es-ES" sz="2400" dirty="0" smtClean="0"/>
          </a:p>
          <a:p>
            <a:endParaRPr lang="es-ES" sz="2400" dirty="0"/>
          </a:p>
        </p:txBody>
      </p:sp>
      <p:sp>
        <p:nvSpPr>
          <p:cNvPr id="7" name="2 Título"/>
          <p:cNvSpPr txBox="1">
            <a:spLocks/>
          </p:cNvSpPr>
          <p:nvPr/>
        </p:nvSpPr>
        <p:spPr>
          <a:xfrm>
            <a:off x="280256" y="1437854"/>
            <a:ext cx="8583488" cy="839018"/>
          </a:xfrm>
          <a:prstGeom prst="rect">
            <a:avLst/>
          </a:prstGeom>
          <a:noFill/>
          <a:ln w="25400" cap="flat" cmpd="sng" algn="ctr">
            <a:noFill/>
            <a:prstDash val="solid"/>
          </a:ln>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s-ES" sz="2400" b="1" dirty="0" smtClean="0">
                <a:solidFill>
                  <a:schemeClr val="tx1"/>
                </a:solidFill>
              </a:rPr>
              <a:t>PENSIÓ NO CONTRIBUTIVA D’INVALIDESA</a:t>
            </a:r>
            <a:endParaRPr lang="es-ES" sz="2400" b="1" dirty="0">
              <a:solidFill>
                <a:schemeClr val="tx1"/>
              </a:solidFill>
            </a:endParaRPr>
          </a:p>
        </p:txBody>
      </p:sp>
    </p:spTree>
    <p:extLst>
      <p:ext uri="{BB962C8B-B14F-4D97-AF65-F5344CB8AC3E}">
        <p14:creationId xmlns:p14="http://schemas.microsoft.com/office/powerpoint/2010/main" val="1630192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544</TotalTime>
  <Words>1813</Words>
  <Application>Microsoft Office PowerPoint</Application>
  <PresentationFormat>Presentación en pantalla (4:3)</PresentationFormat>
  <Paragraphs>260</Paragraphs>
  <Slides>26</Slides>
  <Notes>1</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Montse Garcia Salitches</dc:creator>
  <cp:lastModifiedBy>Adrià Martos Sais</cp:lastModifiedBy>
  <cp:revision>30</cp:revision>
  <cp:lastPrinted>2017-01-16T07:13:20Z</cp:lastPrinted>
  <dcterms:created xsi:type="dcterms:W3CDTF">2016-12-01T07:07:56Z</dcterms:created>
  <dcterms:modified xsi:type="dcterms:W3CDTF">2017-07-19T11:16:03Z</dcterms:modified>
</cp:coreProperties>
</file>